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22"/>
  </p:notesMasterIdLst>
  <p:sldIdLst>
    <p:sldId id="281" r:id="rId5"/>
    <p:sldId id="270" r:id="rId6"/>
    <p:sldId id="288" r:id="rId7"/>
    <p:sldId id="287" r:id="rId8"/>
    <p:sldId id="293" r:id="rId9"/>
    <p:sldId id="289" r:id="rId10"/>
    <p:sldId id="290" r:id="rId11"/>
    <p:sldId id="291" r:id="rId12"/>
    <p:sldId id="292" r:id="rId13"/>
    <p:sldId id="271" r:id="rId14"/>
    <p:sldId id="273" r:id="rId15"/>
    <p:sldId id="276" r:id="rId16"/>
    <p:sldId id="278" r:id="rId17"/>
    <p:sldId id="277" r:id="rId18"/>
    <p:sldId id="274" r:id="rId19"/>
    <p:sldId id="275" r:id="rId20"/>
    <p:sldId id="284" r:id="rId21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2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89" autoAdjust="0"/>
  </p:normalViewPr>
  <p:slideViewPr>
    <p:cSldViewPr>
      <p:cViewPr varScale="1">
        <p:scale>
          <a:sx n="133" d="100"/>
          <a:sy n="133" d="100"/>
        </p:scale>
        <p:origin x="1296" y="9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71C73-53D0-4069-848A-2A2DC1099B9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</dgm:pt>
    <dgm:pt modelId="{31C51F95-51D4-49F2-AB1E-58939226DB42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  <a:t>Can host access it?</a:t>
          </a:r>
        </a:p>
      </dgm:t>
    </dgm:pt>
    <dgm:pt modelId="{107E387D-AC61-4B9A-95A5-D228516668E8}" type="parTrans" cxnId="{81DDDE2E-6E31-40DB-950E-844338F998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6268C8-2AD4-4779-8958-8A0265719817}" type="sibTrans" cxnId="{81DDDE2E-6E31-40DB-950E-844338F998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AB94E53-05E8-477B-861F-59BD01F23F02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  <a:t>Outside of </a:t>
          </a:r>
          <a:br>
            <a: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</a:br>
          <a:r>
            <a: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  <a:t>any Function</a:t>
          </a:r>
        </a:p>
      </dgm:t>
    </dgm:pt>
    <dgm:pt modelId="{8798DF68-D78F-467A-B166-A2F413373FF9}" type="parTrans" cxnId="{E7E67A30-DB02-4A54-AC3A-A9EAFE06B15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021ED87-2D9C-478A-8B4A-7C2B4AE6FD29}" type="sibTrans" cxnId="{E7E67A30-DB02-4A54-AC3A-A9EAFE06B15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B0BFA7-63D5-4A89-B585-B11C579688D6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  <a:t>In the kernel</a:t>
          </a:r>
        </a:p>
      </dgm:t>
    </dgm:pt>
    <dgm:pt modelId="{367053F0-985C-4DE3-835D-8011562B46E6}" type="parTrans" cxnId="{A112A6A6-F087-44CA-9E56-161C401B366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B368275-04AC-4318-AB38-AF7E50379253}" type="sibTrans" cxnId="{A112A6A6-F087-44CA-9E56-161C401B366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67433F7-5CB7-479B-BCE5-EE2B72090C8D}" type="pres">
      <dgm:prSet presAssocID="{DA771C73-53D0-4069-848A-2A2DC1099B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C66D472-3E0E-4324-BC80-830D17F56D29}" type="pres">
      <dgm:prSet presAssocID="{31C51F95-51D4-49F2-AB1E-58939226DB42}" presName="hierRoot1" presStyleCnt="0">
        <dgm:presLayoutVars>
          <dgm:hierBranch/>
        </dgm:presLayoutVars>
      </dgm:prSet>
      <dgm:spPr/>
    </dgm:pt>
    <dgm:pt modelId="{42525C06-DCE4-47F0-A6EA-FD59B1BD0021}" type="pres">
      <dgm:prSet presAssocID="{31C51F95-51D4-49F2-AB1E-58939226DB42}" presName="rootComposite1" presStyleCnt="0"/>
      <dgm:spPr/>
    </dgm:pt>
    <dgm:pt modelId="{21A79F09-5B65-412D-BCD1-15DA5A158EFB}" type="pres">
      <dgm:prSet presAssocID="{31C51F95-51D4-49F2-AB1E-58939226DB4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741200-48F0-4B03-A959-CBBF41A1B5BB}" type="pres">
      <dgm:prSet presAssocID="{31C51F95-51D4-49F2-AB1E-58939226DB4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14E56CC-D677-4CEC-B729-7531BFD8DB43}" type="pres">
      <dgm:prSet presAssocID="{31C51F95-51D4-49F2-AB1E-58939226DB42}" presName="hierChild2" presStyleCnt="0"/>
      <dgm:spPr/>
    </dgm:pt>
    <dgm:pt modelId="{46A06E1E-E0A4-4912-B26A-823EE1066D36}" type="pres">
      <dgm:prSet presAssocID="{8798DF68-D78F-467A-B166-A2F413373FF9}" presName="Name35" presStyleLbl="parChTrans1D2" presStyleIdx="0" presStyleCnt="2"/>
      <dgm:spPr/>
      <dgm:t>
        <a:bodyPr/>
        <a:lstStyle/>
        <a:p>
          <a:endParaRPr lang="en-US"/>
        </a:p>
      </dgm:t>
    </dgm:pt>
    <dgm:pt modelId="{957F3073-C619-4047-A752-C418499549F5}" type="pres">
      <dgm:prSet presAssocID="{3AB94E53-05E8-477B-861F-59BD01F23F02}" presName="hierRoot2" presStyleCnt="0">
        <dgm:presLayoutVars>
          <dgm:hierBranch/>
        </dgm:presLayoutVars>
      </dgm:prSet>
      <dgm:spPr/>
    </dgm:pt>
    <dgm:pt modelId="{DF57536E-EE4E-48E2-8421-F3C2211E5B54}" type="pres">
      <dgm:prSet presAssocID="{3AB94E53-05E8-477B-861F-59BD01F23F02}" presName="rootComposite" presStyleCnt="0"/>
      <dgm:spPr/>
    </dgm:pt>
    <dgm:pt modelId="{17B2981F-67B7-4B2C-9534-E7790086E223}" type="pres">
      <dgm:prSet presAssocID="{3AB94E53-05E8-477B-861F-59BD01F23F0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18A5DC-8422-4960-A924-ECF98F0E4961}" type="pres">
      <dgm:prSet presAssocID="{3AB94E53-05E8-477B-861F-59BD01F23F02}" presName="rootConnector" presStyleLbl="node2" presStyleIdx="0" presStyleCnt="2"/>
      <dgm:spPr/>
      <dgm:t>
        <a:bodyPr/>
        <a:lstStyle/>
        <a:p>
          <a:endParaRPr lang="en-US"/>
        </a:p>
      </dgm:t>
    </dgm:pt>
    <dgm:pt modelId="{F3D2DD03-DFB9-4DF6-A030-49C1FB6831D6}" type="pres">
      <dgm:prSet presAssocID="{3AB94E53-05E8-477B-861F-59BD01F23F02}" presName="hierChild4" presStyleCnt="0"/>
      <dgm:spPr/>
    </dgm:pt>
    <dgm:pt modelId="{E8BB4140-7A21-4CC0-821D-8C61447CA58E}" type="pres">
      <dgm:prSet presAssocID="{3AB94E53-05E8-477B-861F-59BD01F23F02}" presName="hierChild5" presStyleCnt="0"/>
      <dgm:spPr/>
    </dgm:pt>
    <dgm:pt modelId="{4EA3E305-9AD3-4D37-98C4-1FA77999FCD8}" type="pres">
      <dgm:prSet presAssocID="{367053F0-985C-4DE3-835D-8011562B46E6}" presName="Name35" presStyleLbl="parChTrans1D2" presStyleIdx="1" presStyleCnt="2"/>
      <dgm:spPr/>
      <dgm:t>
        <a:bodyPr/>
        <a:lstStyle/>
        <a:p>
          <a:endParaRPr lang="en-US"/>
        </a:p>
      </dgm:t>
    </dgm:pt>
    <dgm:pt modelId="{FDA46551-9B77-432F-8118-0BE32D48017F}" type="pres">
      <dgm:prSet presAssocID="{C4B0BFA7-63D5-4A89-B585-B11C579688D6}" presName="hierRoot2" presStyleCnt="0">
        <dgm:presLayoutVars>
          <dgm:hierBranch/>
        </dgm:presLayoutVars>
      </dgm:prSet>
      <dgm:spPr/>
    </dgm:pt>
    <dgm:pt modelId="{FBE63B66-E80F-4BD1-AF59-100C4B1472C3}" type="pres">
      <dgm:prSet presAssocID="{C4B0BFA7-63D5-4A89-B585-B11C579688D6}" presName="rootComposite" presStyleCnt="0"/>
      <dgm:spPr/>
    </dgm:pt>
    <dgm:pt modelId="{2037220D-1368-4A77-8983-56DC93F0A3A3}" type="pres">
      <dgm:prSet presAssocID="{C4B0BFA7-63D5-4A89-B585-B11C579688D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3E1BFD-43FA-4FED-B8B2-364820D0B1AE}" type="pres">
      <dgm:prSet presAssocID="{C4B0BFA7-63D5-4A89-B585-B11C579688D6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FB0F94-B086-4216-BE10-0E9814B162B8}" type="pres">
      <dgm:prSet presAssocID="{C4B0BFA7-63D5-4A89-B585-B11C579688D6}" presName="hierChild4" presStyleCnt="0"/>
      <dgm:spPr/>
    </dgm:pt>
    <dgm:pt modelId="{CEAEE006-B956-4C01-9BD8-2588A7BF50C8}" type="pres">
      <dgm:prSet presAssocID="{C4B0BFA7-63D5-4A89-B585-B11C579688D6}" presName="hierChild5" presStyleCnt="0"/>
      <dgm:spPr/>
    </dgm:pt>
    <dgm:pt modelId="{2B99B459-E5FD-43EB-979E-C64689F70AE8}" type="pres">
      <dgm:prSet presAssocID="{31C51F95-51D4-49F2-AB1E-58939226DB42}" presName="hierChild3" presStyleCnt="0"/>
      <dgm:spPr/>
    </dgm:pt>
  </dgm:ptLst>
  <dgm:cxnLst>
    <dgm:cxn modelId="{706CE43F-A90D-45D9-A982-700A882912FC}" type="presOf" srcId="{367053F0-985C-4DE3-835D-8011562B46E6}" destId="{4EA3E305-9AD3-4D37-98C4-1FA77999FCD8}" srcOrd="0" destOrd="0" presId="urn:microsoft.com/office/officeart/2005/8/layout/orgChart1"/>
    <dgm:cxn modelId="{898B3EBC-5C66-4317-8A97-769E57946551}" type="presOf" srcId="{31C51F95-51D4-49F2-AB1E-58939226DB42}" destId="{AB741200-48F0-4B03-A959-CBBF41A1B5BB}" srcOrd="1" destOrd="0" presId="urn:microsoft.com/office/officeart/2005/8/layout/orgChart1"/>
    <dgm:cxn modelId="{AE6A6696-D26A-4A69-8E88-ADFAE177B7A2}" type="presOf" srcId="{3AB94E53-05E8-477B-861F-59BD01F23F02}" destId="{17B2981F-67B7-4B2C-9534-E7790086E223}" srcOrd="0" destOrd="0" presId="urn:microsoft.com/office/officeart/2005/8/layout/orgChart1"/>
    <dgm:cxn modelId="{45D7CF67-CB31-431C-9396-F81201575296}" type="presOf" srcId="{C4B0BFA7-63D5-4A89-B585-B11C579688D6}" destId="{2037220D-1368-4A77-8983-56DC93F0A3A3}" srcOrd="0" destOrd="0" presId="urn:microsoft.com/office/officeart/2005/8/layout/orgChart1"/>
    <dgm:cxn modelId="{091E4EBC-589D-4F22-A984-6465FEDB78CA}" type="presOf" srcId="{3AB94E53-05E8-477B-861F-59BD01F23F02}" destId="{B418A5DC-8422-4960-A924-ECF98F0E4961}" srcOrd="1" destOrd="0" presId="urn:microsoft.com/office/officeart/2005/8/layout/orgChart1"/>
    <dgm:cxn modelId="{E7E67A30-DB02-4A54-AC3A-A9EAFE06B15A}" srcId="{31C51F95-51D4-49F2-AB1E-58939226DB42}" destId="{3AB94E53-05E8-477B-861F-59BD01F23F02}" srcOrd="0" destOrd="0" parTransId="{8798DF68-D78F-467A-B166-A2F413373FF9}" sibTransId="{E021ED87-2D9C-478A-8B4A-7C2B4AE6FD29}"/>
    <dgm:cxn modelId="{77C6669D-753A-458E-A80E-0A87C7EA03C8}" type="presOf" srcId="{DA771C73-53D0-4069-848A-2A2DC1099B97}" destId="{167433F7-5CB7-479B-BCE5-EE2B72090C8D}" srcOrd="0" destOrd="0" presId="urn:microsoft.com/office/officeart/2005/8/layout/orgChart1"/>
    <dgm:cxn modelId="{81DDDE2E-6E31-40DB-950E-844338F998AE}" srcId="{DA771C73-53D0-4069-848A-2A2DC1099B97}" destId="{31C51F95-51D4-49F2-AB1E-58939226DB42}" srcOrd="0" destOrd="0" parTransId="{107E387D-AC61-4B9A-95A5-D228516668E8}" sibTransId="{0E6268C8-2AD4-4779-8958-8A0265719817}"/>
    <dgm:cxn modelId="{CD04ECE9-4F4F-4E98-831D-5C5AEC56A9AC}" type="presOf" srcId="{31C51F95-51D4-49F2-AB1E-58939226DB42}" destId="{21A79F09-5B65-412D-BCD1-15DA5A158EFB}" srcOrd="0" destOrd="0" presId="urn:microsoft.com/office/officeart/2005/8/layout/orgChart1"/>
    <dgm:cxn modelId="{0DDABC14-58FB-4A4F-866F-291812A68D53}" type="presOf" srcId="{8798DF68-D78F-467A-B166-A2F413373FF9}" destId="{46A06E1E-E0A4-4912-B26A-823EE1066D36}" srcOrd="0" destOrd="0" presId="urn:microsoft.com/office/officeart/2005/8/layout/orgChart1"/>
    <dgm:cxn modelId="{A112A6A6-F087-44CA-9E56-161C401B3665}" srcId="{31C51F95-51D4-49F2-AB1E-58939226DB42}" destId="{C4B0BFA7-63D5-4A89-B585-B11C579688D6}" srcOrd="1" destOrd="0" parTransId="{367053F0-985C-4DE3-835D-8011562B46E6}" sibTransId="{1B368275-04AC-4318-AB38-AF7E50379253}"/>
    <dgm:cxn modelId="{84112214-4FB4-4D07-B071-B200E7556F85}" type="presOf" srcId="{C4B0BFA7-63D5-4A89-B585-B11C579688D6}" destId="{C33E1BFD-43FA-4FED-B8B2-364820D0B1AE}" srcOrd="1" destOrd="0" presId="urn:microsoft.com/office/officeart/2005/8/layout/orgChart1"/>
    <dgm:cxn modelId="{884D9470-5F65-456D-A7A3-42EA004D3DF1}" type="presParOf" srcId="{167433F7-5CB7-479B-BCE5-EE2B72090C8D}" destId="{5C66D472-3E0E-4324-BC80-830D17F56D29}" srcOrd="0" destOrd="0" presId="urn:microsoft.com/office/officeart/2005/8/layout/orgChart1"/>
    <dgm:cxn modelId="{793F17C3-86F1-4117-B6E7-95F782954A32}" type="presParOf" srcId="{5C66D472-3E0E-4324-BC80-830D17F56D29}" destId="{42525C06-DCE4-47F0-A6EA-FD59B1BD0021}" srcOrd="0" destOrd="0" presId="urn:microsoft.com/office/officeart/2005/8/layout/orgChart1"/>
    <dgm:cxn modelId="{EB2AF8ED-0135-495D-BE81-140D02AB6148}" type="presParOf" srcId="{42525C06-DCE4-47F0-A6EA-FD59B1BD0021}" destId="{21A79F09-5B65-412D-BCD1-15DA5A158EFB}" srcOrd="0" destOrd="0" presId="urn:microsoft.com/office/officeart/2005/8/layout/orgChart1"/>
    <dgm:cxn modelId="{3F7A1371-BAF9-4586-84CB-426308184217}" type="presParOf" srcId="{42525C06-DCE4-47F0-A6EA-FD59B1BD0021}" destId="{AB741200-48F0-4B03-A959-CBBF41A1B5BB}" srcOrd="1" destOrd="0" presId="urn:microsoft.com/office/officeart/2005/8/layout/orgChart1"/>
    <dgm:cxn modelId="{857B9967-4363-4FDD-BF6D-B426E500FC9A}" type="presParOf" srcId="{5C66D472-3E0E-4324-BC80-830D17F56D29}" destId="{614E56CC-D677-4CEC-B729-7531BFD8DB43}" srcOrd="1" destOrd="0" presId="urn:microsoft.com/office/officeart/2005/8/layout/orgChart1"/>
    <dgm:cxn modelId="{7E07E318-611D-4DC9-A00D-83FCDE27DE85}" type="presParOf" srcId="{614E56CC-D677-4CEC-B729-7531BFD8DB43}" destId="{46A06E1E-E0A4-4912-B26A-823EE1066D36}" srcOrd="0" destOrd="0" presId="urn:microsoft.com/office/officeart/2005/8/layout/orgChart1"/>
    <dgm:cxn modelId="{624826AE-4261-4D6D-AF14-77CD55DF67A3}" type="presParOf" srcId="{614E56CC-D677-4CEC-B729-7531BFD8DB43}" destId="{957F3073-C619-4047-A752-C418499549F5}" srcOrd="1" destOrd="0" presId="urn:microsoft.com/office/officeart/2005/8/layout/orgChart1"/>
    <dgm:cxn modelId="{E23E4137-697C-41F7-AEC2-DC1D65DE884D}" type="presParOf" srcId="{957F3073-C619-4047-A752-C418499549F5}" destId="{DF57536E-EE4E-48E2-8421-F3C2211E5B54}" srcOrd="0" destOrd="0" presId="urn:microsoft.com/office/officeart/2005/8/layout/orgChart1"/>
    <dgm:cxn modelId="{A5B28C99-1ACE-4A0B-A675-01CA9E4F8E49}" type="presParOf" srcId="{DF57536E-EE4E-48E2-8421-F3C2211E5B54}" destId="{17B2981F-67B7-4B2C-9534-E7790086E223}" srcOrd="0" destOrd="0" presId="urn:microsoft.com/office/officeart/2005/8/layout/orgChart1"/>
    <dgm:cxn modelId="{CAE707D3-2A16-4945-B033-670C2BBA74C9}" type="presParOf" srcId="{DF57536E-EE4E-48E2-8421-F3C2211E5B54}" destId="{B418A5DC-8422-4960-A924-ECF98F0E4961}" srcOrd="1" destOrd="0" presId="urn:microsoft.com/office/officeart/2005/8/layout/orgChart1"/>
    <dgm:cxn modelId="{53E8B3C8-97CD-4251-8CF5-F2D183E0ADC8}" type="presParOf" srcId="{957F3073-C619-4047-A752-C418499549F5}" destId="{F3D2DD03-DFB9-4DF6-A030-49C1FB6831D6}" srcOrd="1" destOrd="0" presId="urn:microsoft.com/office/officeart/2005/8/layout/orgChart1"/>
    <dgm:cxn modelId="{72FB955A-3F57-4BF0-BC8E-C4C1C3337BB3}" type="presParOf" srcId="{957F3073-C619-4047-A752-C418499549F5}" destId="{E8BB4140-7A21-4CC0-821D-8C61447CA58E}" srcOrd="2" destOrd="0" presId="urn:microsoft.com/office/officeart/2005/8/layout/orgChart1"/>
    <dgm:cxn modelId="{1353A276-A643-4597-B4E3-DC26C0A72AF9}" type="presParOf" srcId="{614E56CC-D677-4CEC-B729-7531BFD8DB43}" destId="{4EA3E305-9AD3-4D37-98C4-1FA77999FCD8}" srcOrd="2" destOrd="0" presId="urn:microsoft.com/office/officeart/2005/8/layout/orgChart1"/>
    <dgm:cxn modelId="{23F2404B-3CFC-4760-B38C-988FBCE337B9}" type="presParOf" srcId="{614E56CC-D677-4CEC-B729-7531BFD8DB43}" destId="{FDA46551-9B77-432F-8118-0BE32D48017F}" srcOrd="3" destOrd="0" presId="urn:microsoft.com/office/officeart/2005/8/layout/orgChart1"/>
    <dgm:cxn modelId="{47C42A71-BB37-4E3D-B281-304E801AD459}" type="presParOf" srcId="{FDA46551-9B77-432F-8118-0BE32D48017F}" destId="{FBE63B66-E80F-4BD1-AF59-100C4B1472C3}" srcOrd="0" destOrd="0" presId="urn:microsoft.com/office/officeart/2005/8/layout/orgChart1"/>
    <dgm:cxn modelId="{BFFA0CD1-5F6B-413B-BC31-083CE9F878A7}" type="presParOf" srcId="{FBE63B66-E80F-4BD1-AF59-100C4B1472C3}" destId="{2037220D-1368-4A77-8983-56DC93F0A3A3}" srcOrd="0" destOrd="0" presId="urn:microsoft.com/office/officeart/2005/8/layout/orgChart1"/>
    <dgm:cxn modelId="{6E3D8751-69B7-465B-B72B-2DAA6FDAB5E7}" type="presParOf" srcId="{FBE63B66-E80F-4BD1-AF59-100C4B1472C3}" destId="{C33E1BFD-43FA-4FED-B8B2-364820D0B1AE}" srcOrd="1" destOrd="0" presId="urn:microsoft.com/office/officeart/2005/8/layout/orgChart1"/>
    <dgm:cxn modelId="{DB9A8A7C-9C1C-4481-A887-CCB3FE2BADAC}" type="presParOf" srcId="{FDA46551-9B77-432F-8118-0BE32D48017F}" destId="{26FB0F94-B086-4216-BE10-0E9814B162B8}" srcOrd="1" destOrd="0" presId="urn:microsoft.com/office/officeart/2005/8/layout/orgChart1"/>
    <dgm:cxn modelId="{8E242E1E-74B0-4526-8BE0-7404F062FC8D}" type="presParOf" srcId="{FDA46551-9B77-432F-8118-0BE32D48017F}" destId="{CEAEE006-B956-4C01-9BD8-2588A7BF50C8}" srcOrd="2" destOrd="0" presId="urn:microsoft.com/office/officeart/2005/8/layout/orgChart1"/>
    <dgm:cxn modelId="{DE50D1D8-C10D-4AA6-A7DE-3DD6B7329450}" type="presParOf" srcId="{5C66D472-3E0E-4324-BC80-830D17F56D29}" destId="{2B99B459-E5FD-43EB-979E-C64689F70AE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3E305-9AD3-4D37-98C4-1FA77999FCD8}">
      <dsp:nvSpPr>
        <dsp:cNvPr id="0" name=""/>
        <dsp:cNvSpPr/>
      </dsp:nvSpPr>
      <dsp:spPr>
        <a:xfrm>
          <a:off x="2228850" y="826717"/>
          <a:ext cx="999159" cy="346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07"/>
              </a:lnTo>
              <a:lnTo>
                <a:pt x="999159" y="173407"/>
              </a:lnTo>
              <a:lnTo>
                <a:pt x="999159" y="346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06E1E-E0A4-4912-B26A-823EE1066D36}">
      <dsp:nvSpPr>
        <dsp:cNvPr id="0" name=""/>
        <dsp:cNvSpPr/>
      </dsp:nvSpPr>
      <dsp:spPr>
        <a:xfrm>
          <a:off x="1229690" y="826717"/>
          <a:ext cx="999159" cy="346815"/>
        </a:xfrm>
        <a:custGeom>
          <a:avLst/>
          <a:gdLst/>
          <a:ahLst/>
          <a:cxnLst/>
          <a:rect l="0" t="0" r="0" b="0"/>
          <a:pathLst>
            <a:path>
              <a:moveTo>
                <a:pt x="999159" y="0"/>
              </a:moveTo>
              <a:lnTo>
                <a:pt x="999159" y="173407"/>
              </a:lnTo>
              <a:lnTo>
                <a:pt x="0" y="173407"/>
              </a:lnTo>
              <a:lnTo>
                <a:pt x="0" y="346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A79F09-5B65-412D-BCD1-15DA5A158EFB}">
      <dsp:nvSpPr>
        <dsp:cNvPr id="0" name=""/>
        <dsp:cNvSpPr/>
      </dsp:nvSpPr>
      <dsp:spPr>
        <a:xfrm>
          <a:off x="1403098" y="965"/>
          <a:ext cx="1651503" cy="825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0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  <a:t>Can host access it?</a:t>
          </a:r>
        </a:p>
      </dsp:txBody>
      <dsp:txXfrm>
        <a:off x="1403098" y="965"/>
        <a:ext cx="1651503" cy="825751"/>
      </dsp:txXfrm>
    </dsp:sp>
    <dsp:sp modelId="{17B2981F-67B7-4B2C-9534-E7790086E223}">
      <dsp:nvSpPr>
        <dsp:cNvPr id="0" name=""/>
        <dsp:cNvSpPr/>
      </dsp:nvSpPr>
      <dsp:spPr>
        <a:xfrm>
          <a:off x="403938" y="1173532"/>
          <a:ext cx="1651503" cy="825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0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  <a:t>Outside of </a:t>
          </a:r>
          <a:br>
            <a:rPr kumimoji="0" lang="en-US" sz="20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</a:br>
          <a:r>
            <a:rPr kumimoji="0" lang="en-US" sz="20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  <a:t>any Function</a:t>
          </a:r>
        </a:p>
      </dsp:txBody>
      <dsp:txXfrm>
        <a:off x="403938" y="1173532"/>
        <a:ext cx="1651503" cy="825751"/>
      </dsp:txXfrm>
    </dsp:sp>
    <dsp:sp modelId="{2037220D-1368-4A77-8983-56DC93F0A3A3}">
      <dsp:nvSpPr>
        <dsp:cNvPr id="0" name=""/>
        <dsp:cNvSpPr/>
      </dsp:nvSpPr>
      <dsp:spPr>
        <a:xfrm>
          <a:off x="2402257" y="1173532"/>
          <a:ext cx="1651503" cy="825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0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Palatino"/>
            </a:rPr>
            <a:t>In the kernel</a:t>
          </a:r>
        </a:p>
      </dsp:txBody>
      <dsp:txXfrm>
        <a:off x="2402257" y="1173532"/>
        <a:ext cx="1651503" cy="825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8BB6B-41BF-48AB-A3F4-A993DE3CED84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5EA4-FCD8-418A-ADA4-E83FA320E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1pPr>
            <a:lvl2pPr marL="702756" indent="-270291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2pPr>
            <a:lvl3pPr marL="1081164" indent="-216233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3pPr>
            <a:lvl4pPr marL="1513629" indent="-216233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4pPr>
            <a:lvl5pPr marL="1946095" indent="-216233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9pPr>
          </a:lstStyle>
          <a:p>
            <a:fld id="{676E2A69-7DE1-4862-B52B-FFFED20B6AAA}" type="slidenum">
              <a:rPr lang="en-US" sz="1100">
                <a:latin typeface="Times New Roman" pitchFamily="18" charset="0"/>
              </a:rPr>
              <a:pPr/>
              <a:t>10</a:t>
            </a:fld>
            <a:endParaRPr lang="en-US" sz="1100">
              <a:latin typeface="Times New Roman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Insert von-neumann schematic here</a:t>
            </a:r>
          </a:p>
        </p:txBody>
      </p:sp>
    </p:spTree>
    <p:extLst>
      <p:ext uri="{BB962C8B-B14F-4D97-AF65-F5344CB8AC3E}">
        <p14:creationId xmlns:p14="http://schemas.microsoft.com/office/powerpoint/2010/main" val="281128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1pPr>
            <a:lvl2pPr marL="702756" indent="-270291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2pPr>
            <a:lvl3pPr marL="1081164" indent="-216233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3pPr>
            <a:lvl4pPr marL="1513629" indent="-216233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4pPr>
            <a:lvl5pPr marL="1946095" indent="-216233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9pPr>
          </a:lstStyle>
          <a:p>
            <a:fld id="{F9652308-2236-44E2-B745-0402846C1335}" type="slidenum">
              <a:rPr lang="en-US" sz="1100">
                <a:latin typeface="Times New Roman" pitchFamily="18" charset="0"/>
              </a:rPr>
              <a:pPr/>
              <a:t>11</a:t>
            </a:fld>
            <a:endParaRPr lang="en-US" sz="1100">
              <a:latin typeface="Times New Roman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Global, constant, and texture memory contents are persistent across kernels called by the same application.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Each thread uses a number of registers.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Each</a:t>
            </a:r>
            <a:r>
              <a:rPr lang="en-US" baseline="0" dirty="0" smtClean="0"/>
              <a:t> block allocates a certain amount of Shared Memory that is accessible to all threads in the block.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13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1pPr>
            <a:lvl2pPr marL="702756" indent="-270291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2pPr>
            <a:lvl3pPr marL="1081164" indent="-216233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3pPr>
            <a:lvl4pPr marL="1513629" indent="-216233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4pPr>
            <a:lvl5pPr marL="1946095" indent="-216233" defTabSz="897967" eaLnBrk="0" hangingPunct="0">
              <a:defRPr sz="1500">
                <a:solidFill>
                  <a:schemeClr val="tx1"/>
                </a:solidFill>
                <a:latin typeface="Palatino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Palatino"/>
              </a:defRPr>
            </a:lvl9pPr>
          </a:lstStyle>
          <a:p>
            <a:fld id="{B012B556-0015-4E9A-AA7E-1D568CCC31AF}" type="slidenum">
              <a:rPr lang="en-US" sz="1100">
                <a:latin typeface="Times New Roman" pitchFamily="18" charset="0"/>
              </a:rPr>
              <a:pPr/>
              <a:t>14</a:t>
            </a:fld>
            <a:endParaRPr lang="en-US" sz="1100">
              <a:latin typeface="Times New Roman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7273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C78B30F-BC8C-4A03-BD16-DC83E2D0BC4A}" type="slidenum">
              <a:rPr lang="en-US" sz="1100" smtClean="0">
                <a:latin typeface="Times New Roman" pitchFamily="18" charset="0"/>
              </a:rPr>
              <a:pPr/>
              <a:t>16</a:t>
            </a:fld>
            <a:endParaRPr lang="en-US" sz="1100" smtClean="0">
              <a:latin typeface="Times New Roman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Insert von-neumann schematic here</a:t>
            </a:r>
          </a:p>
        </p:txBody>
      </p:sp>
    </p:spTree>
    <p:extLst>
      <p:ext uri="{BB962C8B-B14F-4D97-AF65-F5344CB8AC3E}">
        <p14:creationId xmlns:p14="http://schemas.microsoft.com/office/powerpoint/2010/main" val="328356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22011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4385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342900" y="4683919"/>
            <a:ext cx="16002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343150" y="4683919"/>
            <a:ext cx="21717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914900" y="4683919"/>
            <a:ext cx="16002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9010A-2D86-44D9-9B82-06DE2483EB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2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002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9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021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3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5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0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983727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7" r:id="rId9"/>
    <p:sldLayoutId id="2147483651" r:id="rId10"/>
    <p:sldLayoutId id="2147483652" r:id="rId11"/>
    <p:sldLayoutId id="21474836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CUDA </a:t>
            </a:r>
            <a:r>
              <a:rPr lang="en-US" dirty="0" smtClean="0"/>
              <a:t>Memories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1520" y="3601595"/>
            <a:ext cx="5439300" cy="397032"/>
          </a:xfrm>
        </p:spPr>
        <p:txBody>
          <a:bodyPr/>
          <a:lstStyle/>
          <a:p>
            <a:r>
              <a:rPr lang="en-US" sz="2200" smtClean="0"/>
              <a:t>Module 4.1 </a:t>
            </a:r>
            <a:r>
              <a:rPr lang="en-US" sz="2200" dirty="0"/>
              <a:t>– </a:t>
            </a:r>
            <a:r>
              <a:rPr lang="en-US" sz="2200" dirty="0" smtClean="0"/>
              <a:t>Memory and Data Locality</a:t>
            </a:r>
            <a:endParaRPr lang="en-US" sz="22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9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21">
        <p:fade/>
      </p:transition>
    </mc:Choice>
    <mc:Fallback xmlns="">
      <p:transition spd="med" advTm="180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pPr algn="l" eaLnBrk="1" hangingPunct="1"/>
            <a:r>
              <a:rPr lang="en-US" sz="2100" dirty="0" smtClean="0"/>
              <a:t>Memory and Registers in the Von-Neumann Model</a:t>
            </a: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2209800" y="1428750"/>
            <a:ext cx="1714500" cy="6000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Memory</a:t>
            </a:r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2095500" y="2200275"/>
            <a:ext cx="1943100" cy="942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9463" name="Rectangle 6"/>
          <p:cNvSpPr>
            <a:spLocks noChangeArrowheads="1"/>
          </p:cNvSpPr>
          <p:nvPr/>
        </p:nvSpPr>
        <p:spPr bwMode="auto">
          <a:xfrm>
            <a:off x="1466850" y="3357563"/>
            <a:ext cx="3143250" cy="685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Control Unit</a:t>
            </a:r>
          </a:p>
          <a:p>
            <a:pPr algn="ctr"/>
            <a:endParaRPr lang="en-US" sz="1350">
              <a:solidFill>
                <a:schemeClr val="bg1"/>
              </a:solidFill>
            </a:endParaRPr>
          </a:p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9464" name="Rectangle 7"/>
          <p:cNvSpPr>
            <a:spLocks noChangeArrowheads="1"/>
          </p:cNvSpPr>
          <p:nvPr/>
        </p:nvSpPr>
        <p:spPr bwMode="auto">
          <a:xfrm>
            <a:off x="4495800" y="1514475"/>
            <a:ext cx="685800" cy="771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I/O</a:t>
            </a:r>
          </a:p>
        </p:txBody>
      </p:sp>
      <p:grpSp>
        <p:nvGrpSpPr>
          <p:cNvPr id="19465" name="Group 26"/>
          <p:cNvGrpSpPr>
            <a:grpSpLocks/>
          </p:cNvGrpSpPr>
          <p:nvPr/>
        </p:nvGrpSpPr>
        <p:grpSpPr bwMode="auto">
          <a:xfrm>
            <a:off x="2324100" y="2714632"/>
            <a:ext cx="800100" cy="300039"/>
            <a:chOff x="528" y="2688"/>
            <a:chExt cx="672" cy="336"/>
          </a:xfrm>
        </p:grpSpPr>
        <p:grpSp>
          <p:nvGrpSpPr>
            <p:cNvPr id="19479" name="Group 24"/>
            <p:cNvGrpSpPr>
              <a:grpSpLocks/>
            </p:cNvGrpSpPr>
            <p:nvPr/>
          </p:nvGrpSpPr>
          <p:grpSpPr bwMode="auto">
            <a:xfrm>
              <a:off x="528" y="2688"/>
              <a:ext cx="672" cy="288"/>
              <a:chOff x="528" y="2688"/>
              <a:chExt cx="672" cy="288"/>
            </a:xfrm>
          </p:grpSpPr>
          <p:sp>
            <p:nvSpPr>
              <p:cNvPr id="19481" name="Line 13"/>
              <p:cNvSpPr>
                <a:spLocks noChangeShapeType="1"/>
              </p:cNvSpPr>
              <p:nvPr/>
            </p:nvSpPr>
            <p:spPr bwMode="auto">
              <a:xfrm>
                <a:off x="768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9482" name="Line 14"/>
              <p:cNvSpPr>
                <a:spLocks noChangeShapeType="1"/>
              </p:cNvSpPr>
              <p:nvPr/>
            </p:nvSpPr>
            <p:spPr bwMode="auto">
              <a:xfrm flipV="1">
                <a:off x="864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9483" name="Line 19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9484" name="Line 20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9485" name="Line 21"/>
              <p:cNvSpPr>
                <a:spLocks noChangeShapeType="1"/>
              </p:cNvSpPr>
              <p:nvPr/>
            </p:nvSpPr>
            <p:spPr bwMode="auto">
              <a:xfrm>
                <a:off x="672" y="297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9486" name="Line 22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9487" name="Line 23"/>
              <p:cNvSpPr>
                <a:spLocks noChangeShapeType="1"/>
              </p:cNvSpPr>
              <p:nvPr/>
            </p:nvSpPr>
            <p:spPr bwMode="auto">
              <a:xfrm>
                <a:off x="960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480" name="Text Box 25"/>
            <p:cNvSpPr txBox="1">
              <a:spLocks noChangeArrowheads="1"/>
            </p:cNvSpPr>
            <p:nvPr/>
          </p:nvSpPr>
          <p:spPr bwMode="auto">
            <a:xfrm>
              <a:off x="642" y="2688"/>
              <a:ext cx="438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1350" dirty="0">
                  <a:solidFill>
                    <a:schemeClr val="bg1"/>
                  </a:solidFill>
                </a:rPr>
                <a:t>ALU</a:t>
              </a:r>
            </a:p>
          </p:txBody>
        </p:sp>
      </p:grpSp>
      <p:grpSp>
        <p:nvGrpSpPr>
          <p:cNvPr id="19466" name="Group 29"/>
          <p:cNvGrpSpPr>
            <a:grpSpLocks/>
          </p:cNvGrpSpPr>
          <p:nvPr/>
        </p:nvGrpSpPr>
        <p:grpSpPr bwMode="auto">
          <a:xfrm>
            <a:off x="3251051" y="2493169"/>
            <a:ext cx="785171" cy="646038"/>
            <a:chOff x="714" y="1624"/>
            <a:chExt cx="438" cy="645"/>
          </a:xfrm>
        </p:grpSpPr>
        <p:sp>
          <p:nvSpPr>
            <p:cNvPr id="19477" name="Text Box 28"/>
            <p:cNvSpPr txBox="1">
              <a:spLocks noChangeArrowheads="1"/>
            </p:cNvSpPr>
            <p:nvPr/>
          </p:nvSpPr>
          <p:spPr bwMode="auto">
            <a:xfrm>
              <a:off x="714" y="1624"/>
              <a:ext cx="438" cy="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800" dirty="0" err="1">
                  <a:solidFill>
                    <a:schemeClr val="accent2"/>
                  </a:solidFill>
                </a:rPr>
                <a:t>Reg</a:t>
              </a:r>
              <a:endParaRPr lang="en-US" sz="1800" dirty="0">
                <a:solidFill>
                  <a:schemeClr val="accent2"/>
                </a:solidFill>
              </a:endParaRPr>
            </a:p>
            <a:p>
              <a:pPr algn="ctr" eaLnBrk="1" hangingPunct="1"/>
              <a:r>
                <a:rPr lang="en-US" sz="1800" dirty="0">
                  <a:solidFill>
                    <a:schemeClr val="accent2"/>
                  </a:solidFill>
                </a:rPr>
                <a:t>File</a:t>
              </a:r>
            </a:p>
          </p:txBody>
        </p:sp>
        <p:sp>
          <p:nvSpPr>
            <p:cNvPr id="19478" name="Rectangle 27"/>
            <p:cNvSpPr>
              <a:spLocks noChangeArrowheads="1"/>
            </p:cNvSpPr>
            <p:nvPr/>
          </p:nvSpPr>
          <p:spPr bwMode="auto">
            <a:xfrm>
              <a:off x="720" y="1632"/>
              <a:ext cx="432" cy="62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rgbClr val="FF0000"/>
                </a:solidFill>
              </a:endParaRPr>
            </a:p>
          </p:txBody>
        </p:sp>
      </p:grpSp>
      <p:sp>
        <p:nvSpPr>
          <p:cNvPr id="19467" name="Rectangle 30"/>
          <p:cNvSpPr>
            <a:spLocks noChangeArrowheads="1"/>
          </p:cNvSpPr>
          <p:nvPr/>
        </p:nvSpPr>
        <p:spPr bwMode="auto">
          <a:xfrm>
            <a:off x="1981200" y="3657600"/>
            <a:ext cx="685800" cy="171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19468" name="Rectangle 31"/>
          <p:cNvSpPr>
            <a:spLocks noChangeArrowheads="1"/>
          </p:cNvSpPr>
          <p:nvPr/>
        </p:nvSpPr>
        <p:spPr bwMode="auto">
          <a:xfrm>
            <a:off x="3467100" y="3657600"/>
            <a:ext cx="685800" cy="171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IR</a:t>
            </a:r>
          </a:p>
        </p:txBody>
      </p:sp>
      <p:cxnSp>
        <p:nvCxnSpPr>
          <p:cNvPr id="19469" name="AutoShape 35"/>
          <p:cNvCxnSpPr>
            <a:cxnSpLocks noChangeShapeType="1"/>
          </p:cNvCxnSpPr>
          <p:nvPr/>
        </p:nvCxnSpPr>
        <p:spPr bwMode="auto">
          <a:xfrm rot="-5400000">
            <a:off x="1302543" y="2450306"/>
            <a:ext cx="1414463" cy="400050"/>
          </a:xfrm>
          <a:prstGeom prst="bentConnector2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0" name="Line 37"/>
          <p:cNvSpPr>
            <a:spLocks noChangeShapeType="1"/>
          </p:cNvSpPr>
          <p:nvPr/>
        </p:nvSpPr>
        <p:spPr bwMode="auto">
          <a:xfrm flipV="1">
            <a:off x="3009900" y="3143250"/>
            <a:ext cx="0" cy="214313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9471" name="Line 38"/>
          <p:cNvSpPr>
            <a:spLocks noChangeShapeType="1"/>
          </p:cNvSpPr>
          <p:nvPr/>
        </p:nvSpPr>
        <p:spPr bwMode="auto">
          <a:xfrm flipV="1">
            <a:off x="2667000" y="2028825"/>
            <a:ext cx="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9472" name="Line 39"/>
          <p:cNvSpPr>
            <a:spLocks noChangeShapeType="1"/>
          </p:cNvSpPr>
          <p:nvPr/>
        </p:nvSpPr>
        <p:spPr bwMode="auto">
          <a:xfrm>
            <a:off x="3352800" y="2028825"/>
            <a:ext cx="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9473" name="Line 40"/>
          <p:cNvSpPr>
            <a:spLocks noChangeShapeType="1"/>
          </p:cNvSpPr>
          <p:nvPr/>
        </p:nvSpPr>
        <p:spPr bwMode="auto">
          <a:xfrm>
            <a:off x="3924300" y="1643063"/>
            <a:ext cx="571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9474" name="Line 41"/>
          <p:cNvSpPr>
            <a:spLocks noChangeShapeType="1"/>
          </p:cNvSpPr>
          <p:nvPr/>
        </p:nvSpPr>
        <p:spPr bwMode="auto">
          <a:xfrm flipH="1">
            <a:off x="3924300" y="1814513"/>
            <a:ext cx="571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cxnSp>
        <p:nvCxnSpPr>
          <p:cNvPr id="19475" name="AutoShape 44"/>
          <p:cNvCxnSpPr>
            <a:cxnSpLocks noChangeShapeType="1"/>
          </p:cNvCxnSpPr>
          <p:nvPr/>
        </p:nvCxnSpPr>
        <p:spPr bwMode="auto">
          <a:xfrm rot="-5400000">
            <a:off x="3802856" y="2664619"/>
            <a:ext cx="1157288" cy="228600"/>
          </a:xfrm>
          <a:prstGeom prst="bentConnector2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6" name="Text Box 46"/>
          <p:cNvSpPr txBox="1">
            <a:spLocks noChangeArrowheads="1"/>
          </p:cNvSpPr>
          <p:nvPr/>
        </p:nvSpPr>
        <p:spPr bwMode="auto">
          <a:xfrm>
            <a:off x="2149525" y="2200275"/>
            <a:ext cx="1800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</a:rPr>
              <a:t>Processing Unit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87">
        <p:fade/>
      </p:transition>
    </mc:Choice>
    <mc:Fallback xmlns="">
      <p:transition spd="med" advTm="34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700" dirty="0"/>
              <a:t>Programmer View of  CUDA Memories</a:t>
            </a:r>
          </a:p>
        </p:txBody>
      </p:sp>
      <p:grpSp>
        <p:nvGrpSpPr>
          <p:cNvPr id="4101" name="Group 86"/>
          <p:cNvGrpSpPr>
            <a:grpSpLocks/>
          </p:cNvGrpSpPr>
          <p:nvPr/>
        </p:nvGrpSpPr>
        <p:grpSpPr bwMode="auto">
          <a:xfrm>
            <a:off x="1143000" y="1352550"/>
            <a:ext cx="4576762" cy="2971960"/>
            <a:chOff x="2854" y="1103"/>
            <a:chExt cx="2884" cy="2497"/>
          </a:xfrm>
        </p:grpSpPr>
        <p:sp>
          <p:nvSpPr>
            <p:cNvPr id="4103" name="Text Box 6"/>
            <p:cNvSpPr txBox="1">
              <a:spLocks noChangeArrowheads="1"/>
            </p:cNvSpPr>
            <p:nvPr/>
          </p:nvSpPr>
          <p:spPr bwMode="auto">
            <a:xfrm>
              <a:off x="3403" y="1103"/>
              <a:ext cx="2335" cy="249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rgbClr val="003300"/>
                  </a:solidFill>
                  <a:latin typeface="Arial" pitchFamily="34" charset="0"/>
                </a:rPr>
                <a:t>Grid</a:t>
              </a:r>
            </a:p>
          </p:txBody>
        </p:sp>
        <p:sp>
          <p:nvSpPr>
            <p:cNvPr id="4104" name="Text Box 9"/>
            <p:cNvSpPr txBox="1">
              <a:spLocks noChangeArrowheads="1"/>
            </p:cNvSpPr>
            <p:nvPr/>
          </p:nvSpPr>
          <p:spPr bwMode="auto">
            <a:xfrm>
              <a:off x="3441" y="2847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rgbClr val="003300"/>
                  </a:solidFill>
                  <a:latin typeface="Arial" pitchFamily="34" charset="0"/>
                </a:rPr>
                <a:t>Global Memory</a:t>
              </a:r>
              <a:endParaRPr lang="en-US" sz="9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05" name="Text Box 12"/>
            <p:cNvSpPr txBox="1">
              <a:spLocks noChangeArrowheads="1"/>
            </p:cNvSpPr>
            <p:nvPr/>
          </p:nvSpPr>
          <p:spPr bwMode="auto">
            <a:xfrm>
              <a:off x="3434" y="1414"/>
              <a:ext cx="1116" cy="1361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rgbClr val="003300"/>
                  </a:solidFill>
                  <a:latin typeface="Arial" pitchFamily="34" charset="0"/>
                </a:rPr>
                <a:t>Block (0, 0)</a:t>
              </a:r>
            </a:p>
          </p:txBody>
        </p:sp>
        <p:sp>
          <p:nvSpPr>
            <p:cNvPr id="4106" name="Text Box 13"/>
            <p:cNvSpPr txBox="1">
              <a:spLocks noChangeArrowheads="1"/>
            </p:cNvSpPr>
            <p:nvPr/>
          </p:nvSpPr>
          <p:spPr bwMode="auto">
            <a:xfrm>
              <a:off x="3465" y="1735"/>
              <a:ext cx="1060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Shared Memory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07" name="Text Box 16"/>
            <p:cNvSpPr txBox="1">
              <a:spLocks noChangeArrowheads="1"/>
            </p:cNvSpPr>
            <p:nvPr/>
          </p:nvSpPr>
          <p:spPr bwMode="auto">
            <a:xfrm>
              <a:off x="3459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109728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Thread (0, 0)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08" name="Text Box 17"/>
            <p:cNvSpPr txBox="1">
              <a:spLocks noChangeArrowheads="1"/>
            </p:cNvSpPr>
            <p:nvPr/>
          </p:nvSpPr>
          <p:spPr bwMode="auto">
            <a:xfrm>
              <a:off x="3459" y="2052"/>
              <a:ext cx="392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09" name="Line 18"/>
            <p:cNvSpPr>
              <a:spLocks noChangeShapeType="1"/>
            </p:cNvSpPr>
            <p:nvPr/>
          </p:nvSpPr>
          <p:spPr bwMode="auto">
            <a:xfrm flipV="1">
              <a:off x="3912" y="1956"/>
              <a:ext cx="2" cy="421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10" name="Line 19"/>
            <p:cNvSpPr>
              <a:spLocks noChangeShapeType="1"/>
            </p:cNvSpPr>
            <p:nvPr/>
          </p:nvSpPr>
          <p:spPr bwMode="auto">
            <a:xfrm flipV="1">
              <a:off x="3655" y="2237"/>
              <a:ext cx="0" cy="14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11" name="Line 21"/>
            <p:cNvSpPr>
              <a:spLocks noChangeShapeType="1"/>
            </p:cNvSpPr>
            <p:nvPr/>
          </p:nvSpPr>
          <p:spPr bwMode="auto">
            <a:xfrm>
              <a:off x="3836" y="2693"/>
              <a:ext cx="0" cy="15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12" name="Text Box 26"/>
            <p:cNvSpPr txBox="1">
              <a:spLocks noChangeArrowheads="1"/>
            </p:cNvSpPr>
            <p:nvPr/>
          </p:nvSpPr>
          <p:spPr bwMode="auto">
            <a:xfrm>
              <a:off x="4008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109728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Thread (1, 0)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13" name="Text Box 27"/>
            <p:cNvSpPr txBox="1">
              <a:spLocks noChangeArrowheads="1"/>
            </p:cNvSpPr>
            <p:nvPr/>
          </p:nvSpPr>
          <p:spPr bwMode="auto">
            <a:xfrm>
              <a:off x="4008" y="2052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14" name="Line 28"/>
            <p:cNvSpPr>
              <a:spLocks noChangeShapeType="1"/>
            </p:cNvSpPr>
            <p:nvPr/>
          </p:nvSpPr>
          <p:spPr bwMode="auto">
            <a:xfrm flipV="1">
              <a:off x="4460" y="1956"/>
              <a:ext cx="2" cy="421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15" name="Line 29"/>
            <p:cNvSpPr>
              <a:spLocks noChangeShapeType="1"/>
            </p:cNvSpPr>
            <p:nvPr/>
          </p:nvSpPr>
          <p:spPr bwMode="auto">
            <a:xfrm flipV="1">
              <a:off x="4204" y="2237"/>
              <a:ext cx="0" cy="14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16" name="Line 31"/>
            <p:cNvSpPr>
              <a:spLocks noChangeShapeType="1"/>
            </p:cNvSpPr>
            <p:nvPr/>
          </p:nvSpPr>
          <p:spPr bwMode="auto">
            <a:xfrm>
              <a:off x="4385" y="2693"/>
              <a:ext cx="0" cy="15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17" name="Text Box 35"/>
            <p:cNvSpPr txBox="1">
              <a:spLocks noChangeArrowheads="1"/>
            </p:cNvSpPr>
            <p:nvPr/>
          </p:nvSpPr>
          <p:spPr bwMode="auto">
            <a:xfrm>
              <a:off x="4591" y="1414"/>
              <a:ext cx="1116" cy="1361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rgbClr val="003300"/>
                  </a:solidFill>
                  <a:latin typeface="Arial" pitchFamily="34" charset="0"/>
                </a:rPr>
                <a:t>Block (1, 0)</a:t>
              </a:r>
              <a:endParaRPr lang="en-US" sz="13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18" name="Text Box 36"/>
            <p:cNvSpPr txBox="1">
              <a:spLocks noChangeArrowheads="1"/>
            </p:cNvSpPr>
            <p:nvPr/>
          </p:nvSpPr>
          <p:spPr bwMode="auto">
            <a:xfrm>
              <a:off x="4621" y="1735"/>
              <a:ext cx="1061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Shared Memory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19" name="Text Box 39"/>
            <p:cNvSpPr txBox="1">
              <a:spLocks noChangeArrowheads="1"/>
            </p:cNvSpPr>
            <p:nvPr/>
          </p:nvSpPr>
          <p:spPr bwMode="auto">
            <a:xfrm>
              <a:off x="4616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109728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Thread (0, 0)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20" name="Text Box 40"/>
            <p:cNvSpPr txBox="1">
              <a:spLocks noChangeArrowheads="1"/>
            </p:cNvSpPr>
            <p:nvPr/>
          </p:nvSpPr>
          <p:spPr bwMode="auto">
            <a:xfrm>
              <a:off x="4616" y="2052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21" name="Line 41"/>
            <p:cNvSpPr>
              <a:spLocks noChangeShapeType="1"/>
            </p:cNvSpPr>
            <p:nvPr/>
          </p:nvSpPr>
          <p:spPr bwMode="auto">
            <a:xfrm flipV="1">
              <a:off x="5068" y="1956"/>
              <a:ext cx="2" cy="421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22" name="Line 42"/>
            <p:cNvSpPr>
              <a:spLocks noChangeShapeType="1"/>
            </p:cNvSpPr>
            <p:nvPr/>
          </p:nvSpPr>
          <p:spPr bwMode="auto">
            <a:xfrm flipV="1">
              <a:off x="4812" y="2237"/>
              <a:ext cx="0" cy="14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23" name="Line 44"/>
            <p:cNvSpPr>
              <a:spLocks noChangeShapeType="1"/>
            </p:cNvSpPr>
            <p:nvPr/>
          </p:nvSpPr>
          <p:spPr bwMode="auto">
            <a:xfrm>
              <a:off x="4993" y="2693"/>
              <a:ext cx="0" cy="15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24" name="Text Box 49"/>
            <p:cNvSpPr txBox="1">
              <a:spLocks noChangeArrowheads="1"/>
            </p:cNvSpPr>
            <p:nvPr/>
          </p:nvSpPr>
          <p:spPr bwMode="auto">
            <a:xfrm>
              <a:off x="5165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109728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Thread (1, 0)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25" name="Text Box 50"/>
            <p:cNvSpPr txBox="1">
              <a:spLocks noChangeArrowheads="1"/>
            </p:cNvSpPr>
            <p:nvPr/>
          </p:nvSpPr>
          <p:spPr bwMode="auto">
            <a:xfrm>
              <a:off x="5165" y="2052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75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75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26" name="Line 51"/>
            <p:cNvSpPr>
              <a:spLocks noChangeShapeType="1"/>
            </p:cNvSpPr>
            <p:nvPr/>
          </p:nvSpPr>
          <p:spPr bwMode="auto">
            <a:xfrm flipV="1">
              <a:off x="5617" y="1956"/>
              <a:ext cx="2" cy="421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27" name="Line 52"/>
            <p:cNvSpPr>
              <a:spLocks noChangeShapeType="1"/>
            </p:cNvSpPr>
            <p:nvPr/>
          </p:nvSpPr>
          <p:spPr bwMode="auto">
            <a:xfrm flipV="1">
              <a:off x="5360" y="2237"/>
              <a:ext cx="0" cy="14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28" name="Line 54"/>
            <p:cNvSpPr>
              <a:spLocks noChangeShapeType="1"/>
            </p:cNvSpPr>
            <p:nvPr/>
          </p:nvSpPr>
          <p:spPr bwMode="auto">
            <a:xfrm>
              <a:off x="5542" y="2693"/>
              <a:ext cx="0" cy="15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29" name="Text Box 58"/>
            <p:cNvSpPr txBox="1">
              <a:spLocks noChangeArrowheads="1"/>
            </p:cNvSpPr>
            <p:nvPr/>
          </p:nvSpPr>
          <p:spPr bwMode="auto">
            <a:xfrm>
              <a:off x="2854" y="2844"/>
              <a:ext cx="381" cy="51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900" b="1" dirty="0">
                  <a:solidFill>
                    <a:srgbClr val="003300"/>
                  </a:solidFill>
                  <a:latin typeface="Arial" pitchFamily="34" charset="0"/>
                </a:rPr>
                <a:t>Host</a:t>
              </a:r>
            </a:p>
          </p:txBody>
        </p:sp>
        <p:sp>
          <p:nvSpPr>
            <p:cNvPr id="4130" name="Line 60"/>
            <p:cNvSpPr>
              <a:spLocks noChangeShapeType="1"/>
            </p:cNvSpPr>
            <p:nvPr/>
          </p:nvSpPr>
          <p:spPr bwMode="auto">
            <a:xfrm flipV="1">
              <a:off x="3235" y="2978"/>
              <a:ext cx="199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31" name="Text Box 9"/>
            <p:cNvSpPr txBox="1">
              <a:spLocks noChangeArrowheads="1"/>
            </p:cNvSpPr>
            <p:nvPr/>
          </p:nvSpPr>
          <p:spPr bwMode="auto">
            <a:xfrm>
              <a:off x="3441" y="3168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rgbClr val="003300"/>
                  </a:solidFill>
                  <a:latin typeface="Arial" pitchFamily="34" charset="0"/>
                </a:rPr>
                <a:t>Constant Memory</a:t>
              </a:r>
              <a:endParaRPr lang="en-US" sz="9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32" name="Line 60"/>
            <p:cNvSpPr>
              <a:spLocks noChangeShapeType="1"/>
            </p:cNvSpPr>
            <p:nvPr/>
          </p:nvSpPr>
          <p:spPr bwMode="auto">
            <a:xfrm flipV="1">
              <a:off x="3235" y="3264"/>
              <a:ext cx="199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2982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74258"/>
      </p:ext>
    </p:extLst>
  </p:cSld>
  <p:clrMapOvr>
    <a:masterClrMapping/>
  </p:clrMapOvr>
  <p:transition advTm="740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Declaring CUDA Variables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idx="1"/>
          </p:nvPr>
        </p:nvSpPr>
        <p:spPr>
          <a:xfrm>
            <a:off x="451894" y="2567507"/>
            <a:ext cx="6217920" cy="1728395"/>
          </a:xfrm>
        </p:spPr>
        <p:txBody>
          <a:bodyPr>
            <a:norm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</a:rPr>
              <a:t>__device__</a:t>
            </a:r>
            <a:r>
              <a:rPr lang="en-US" sz="1200" dirty="0" smtClean="0"/>
              <a:t> is optional when used with 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</a:rPr>
              <a:t>__shared__</a:t>
            </a:r>
            <a:r>
              <a:rPr lang="en-US" sz="1200" dirty="0" smtClean="0"/>
              <a:t>, or </a:t>
            </a:r>
            <a:r>
              <a:rPr lang="en-US" sz="1200" b="1" dirty="0" smtClean="0">
                <a:solidFill>
                  <a:schemeClr val="accent2"/>
                </a:solidFill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</a:rPr>
              <a:t>__constant__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Automatic variables</a:t>
            </a:r>
            <a:r>
              <a:rPr lang="en-US" sz="1200" dirty="0" smtClean="0"/>
              <a:t> reside in a </a:t>
            </a:r>
            <a:r>
              <a:rPr lang="en-US" sz="1200" dirty="0" smtClean="0">
                <a:solidFill>
                  <a:schemeClr val="accent2"/>
                </a:solidFill>
              </a:rPr>
              <a:t>register</a:t>
            </a:r>
          </a:p>
          <a:p>
            <a:pPr lvl="1"/>
            <a:r>
              <a:rPr lang="en-US" sz="1100" dirty="0" smtClean="0">
                <a:solidFill>
                  <a:schemeClr val="accent2"/>
                </a:solidFill>
              </a:rPr>
              <a:t>Except </a:t>
            </a:r>
            <a:r>
              <a:rPr lang="en-US" sz="1100" dirty="0">
                <a:solidFill>
                  <a:schemeClr val="accent2"/>
                </a:solidFill>
              </a:rPr>
              <a:t>per-thread arrays</a:t>
            </a:r>
            <a:r>
              <a:rPr lang="en-US" sz="1100" dirty="0"/>
              <a:t> that reside in global memory</a:t>
            </a:r>
          </a:p>
        </p:txBody>
      </p:sp>
      <p:graphicFrame>
        <p:nvGraphicFramePr>
          <p:cNvPr id="13112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007911"/>
              </p:ext>
            </p:extLst>
          </p:nvPr>
        </p:nvGraphicFramePr>
        <p:xfrm>
          <a:off x="460058" y="1047750"/>
          <a:ext cx="6086475" cy="120015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620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Variable declaration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Memory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Scope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Lifetime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                       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int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LocalVar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;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itchFamily="49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register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thread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thread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__device__ __shared__  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int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SharedVar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;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itchFamily="49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shared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block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block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__device__             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int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GlobalVar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;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itchFamily="49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global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grid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application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__device__ __constant__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int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ConstantVar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;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itchFamily="49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constant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grid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application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25718" marB="25718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2959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57000"/>
      </p:ext>
    </p:extLst>
  </p:cSld>
  <p:clrMapOvr>
    <a:masterClrMapping/>
  </p:clrMapOvr>
  <p:transition advTm="3480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Shared Memory Variable Declaration </a:t>
            </a:r>
          </a:p>
        </p:txBody>
      </p:sp>
      <p:sp>
        <p:nvSpPr>
          <p:cNvPr id="26629" name="Rectangle 6"/>
          <p:cNvSpPr>
            <a:spLocks noChangeArrowheads="1"/>
          </p:cNvSpPr>
          <p:nvPr/>
        </p:nvSpPr>
        <p:spPr bwMode="auto">
          <a:xfrm>
            <a:off x="152400" y="1475220"/>
            <a:ext cx="6457950" cy="128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342887"/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lang="en-US" sz="14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 err="1">
                <a:solidFill>
                  <a:srgbClr val="021994"/>
                </a:solidFill>
                <a:latin typeface="Monaco"/>
                <a:ea typeface="Monaco"/>
                <a:cs typeface="Monaco"/>
                <a:sym typeface="Monaco"/>
              </a:rPr>
              <a:t>blurKernel</a:t>
            </a:r>
            <a:r>
              <a:rPr lang="en-US" sz="14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4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4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* in, </a:t>
            </a:r>
            <a:r>
              <a:rPr lang="en-US" sz="1400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 char</a:t>
            </a:r>
            <a:r>
              <a:rPr lang="en-US" sz="14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* out, 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w, </a:t>
            </a:r>
            <a:r>
              <a:rPr lang="en-US" sz="1400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400" kern="0" dirty="0">
                <a:solidFill>
                  <a:sysClr val="windowText" lastClr="000000"/>
                </a:solidFill>
                <a:latin typeface="Monaco"/>
                <a:ea typeface="Monaco"/>
                <a:cs typeface="Monaco"/>
                <a:sym typeface="Monaco"/>
              </a:rPr>
              <a:t> h) </a:t>
            </a:r>
          </a:p>
          <a:p>
            <a:pPr marL="400050" indent="-400050">
              <a:lnSpc>
                <a:spcPct val="8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{</a:t>
            </a:r>
            <a:endParaRPr 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80000"/>
              </a:lnSpc>
            </a:pPr>
            <a:endParaRPr lang="en-US" sz="1200" dirty="0">
              <a:solidFill>
                <a:schemeClr val="bg1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00050" indent="-400050">
              <a:lnSpc>
                <a:spcPct val="80000"/>
              </a:lnSpc>
            </a:pPr>
            <a:r>
              <a:rPr lang="en-US" sz="1350" dirty="0" smtClean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1500" dirty="0">
                <a:solidFill>
                  <a:schemeClr val="accent2"/>
                </a:solidFill>
                <a:latin typeface="Courier New" pitchFamily="49" charset="0"/>
                <a:cs typeface="Arial" panose="020B0604020202020204" pitchFamily="34" charset="0"/>
              </a:rPr>
              <a:t>__shared__</a:t>
            </a:r>
            <a:r>
              <a:rPr lang="en-US" sz="1500" b="1" dirty="0">
                <a:solidFill>
                  <a:schemeClr val="accent2"/>
                </a:solidFill>
                <a:latin typeface="Courier New" pitchFamily="49" charset="0"/>
                <a:cs typeface="Arial" panose="020B0604020202020204" pitchFamily="34" charset="0"/>
              </a:rPr>
              <a:t> </a:t>
            </a:r>
            <a:r>
              <a:rPr lang="en-US" sz="1350" dirty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float </a:t>
            </a:r>
            <a:r>
              <a:rPr lang="en-US" sz="1350" dirty="0" err="1" smtClean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ds_in</a:t>
            </a:r>
            <a:r>
              <a:rPr lang="en-US" sz="1350" dirty="0" smtClean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[TILE_WIDTH</a:t>
            </a:r>
            <a:r>
              <a:rPr lang="en-US" sz="1350" dirty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][TILE_WIDTH];</a:t>
            </a:r>
          </a:p>
          <a:p>
            <a:pPr marL="400050" indent="-400050">
              <a:lnSpc>
                <a:spcPct val="80000"/>
              </a:lnSpc>
            </a:pPr>
            <a:endParaRPr lang="en-US" sz="1350" dirty="0" smtClean="0">
              <a:solidFill>
                <a:schemeClr val="bg1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00050" indent="-400050">
              <a:lnSpc>
                <a:spcPct val="80000"/>
              </a:lnSpc>
            </a:pPr>
            <a:r>
              <a:rPr lang="en-US" sz="1350" dirty="0" smtClean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…</a:t>
            </a:r>
            <a:endParaRPr lang="en-US" sz="1350" dirty="0">
              <a:solidFill>
                <a:schemeClr val="bg1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00050" indent="-400050">
              <a:lnSpc>
                <a:spcPct val="80000"/>
              </a:lnSpc>
            </a:pPr>
            <a:r>
              <a:rPr lang="en-US" sz="1350" dirty="0" smtClean="0">
                <a:solidFill>
                  <a:schemeClr val="bg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endParaRPr lang="en-US" sz="1350" dirty="0">
              <a:solidFill>
                <a:schemeClr val="bg1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6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720">
        <p:fade/>
      </p:transition>
    </mc:Choice>
    <mc:Fallback xmlns="">
      <p:transition spd="med" advTm="817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Where to Declare Variables?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92807504"/>
              </p:ext>
            </p:extLst>
          </p:nvPr>
        </p:nvGraphicFramePr>
        <p:xfrm>
          <a:off x="1104900" y="1600200"/>
          <a:ext cx="4457700" cy="200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333501" y="2171701"/>
            <a:ext cx="8386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350" dirty="0">
                <a:solidFill>
                  <a:schemeClr val="bg1"/>
                </a:solidFill>
              </a:rPr>
              <a:t>global</a:t>
            </a:r>
          </a:p>
          <a:p>
            <a:pPr eaLnBrk="1" hangingPunct="1"/>
            <a:r>
              <a:rPr lang="en-US" sz="1350" dirty="0">
                <a:solidFill>
                  <a:schemeClr val="bg1"/>
                </a:solidFill>
              </a:rPr>
              <a:t>constant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476751" y="2171701"/>
            <a:ext cx="76174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350" dirty="0">
                <a:solidFill>
                  <a:schemeClr val="bg1"/>
                </a:solidFill>
              </a:rPr>
              <a:t>register</a:t>
            </a:r>
          </a:p>
          <a:p>
            <a:pPr eaLnBrk="1" hangingPunct="1"/>
            <a:r>
              <a:rPr lang="en-US" sz="1350" dirty="0">
                <a:solidFill>
                  <a:schemeClr val="bg1"/>
                </a:solidFill>
              </a:rPr>
              <a:t>shared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514">
        <p:fade/>
      </p:transition>
    </mc:Choice>
    <mc:Fallback xmlns="">
      <p:transition spd="med" advTm="81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Shared Memory in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special type of memory whose contents are explicitly defined and used in the kernel source code</a:t>
            </a:r>
          </a:p>
          <a:p>
            <a:pPr lvl="1"/>
            <a:r>
              <a:rPr lang="en-US" dirty="0" smtClean="0"/>
              <a:t>One in each SM</a:t>
            </a:r>
          </a:p>
          <a:p>
            <a:pPr lvl="1"/>
            <a:r>
              <a:rPr lang="en-US" dirty="0" smtClean="0"/>
              <a:t>Accessed at much higher speed (in both latency and throughput) than global memory</a:t>
            </a:r>
          </a:p>
          <a:p>
            <a:pPr lvl="1"/>
            <a:r>
              <a:rPr lang="en-US" dirty="0" smtClean="0"/>
              <a:t>Scope of access and sharing - thread blocks</a:t>
            </a:r>
          </a:p>
          <a:p>
            <a:pPr lvl="1"/>
            <a:r>
              <a:rPr lang="en-US" dirty="0" smtClean="0"/>
              <a:t>Lifetime – thread block, contents will disappear after the corresponding thread finishes terminates execution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ccessed by memory load/store instructions</a:t>
            </a:r>
          </a:p>
          <a:p>
            <a:pPr lvl="1"/>
            <a:r>
              <a:rPr lang="en-US" dirty="0" smtClean="0"/>
              <a:t>A form of scratchpad memory in computer architecture</a:t>
            </a:r>
          </a:p>
          <a:p>
            <a:pPr marL="3429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054">
        <p:fade/>
      </p:transition>
    </mc:Choice>
    <mc:Fallback xmlns="">
      <p:transition spd="med" advTm="190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Group 1"/>
          <p:cNvGrpSpPr>
            <a:grpSpLocks/>
          </p:cNvGrpSpPr>
          <p:nvPr/>
        </p:nvGrpSpPr>
        <p:grpSpPr bwMode="auto">
          <a:xfrm>
            <a:off x="1219200" y="1253697"/>
            <a:ext cx="4419600" cy="3146853"/>
            <a:chOff x="1066800" y="914400"/>
            <a:chExt cx="6705600" cy="4141258"/>
          </a:xfrm>
        </p:grpSpPr>
        <p:sp>
          <p:nvSpPr>
            <p:cNvPr id="6148" name="Rectangle 5"/>
            <p:cNvSpPr>
              <a:spLocks noChangeArrowheads="1"/>
            </p:cNvSpPr>
            <p:nvPr/>
          </p:nvSpPr>
          <p:spPr bwMode="auto">
            <a:xfrm>
              <a:off x="3189288" y="1981200"/>
              <a:ext cx="2590800" cy="139065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5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3427413" y="1879600"/>
              <a:ext cx="2590800" cy="13906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5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50" name="Rectangle 4"/>
            <p:cNvSpPr>
              <a:spLocks noChangeArrowheads="1"/>
            </p:cNvSpPr>
            <p:nvPr/>
          </p:nvSpPr>
          <p:spPr bwMode="auto">
            <a:xfrm>
              <a:off x="2057400" y="914400"/>
              <a:ext cx="4343400" cy="533400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cs typeface="Times New Roman" pitchFamily="18" charset="0"/>
                </a:rPr>
                <a:t>Global Memory</a:t>
              </a:r>
            </a:p>
          </p:txBody>
        </p:sp>
        <p:sp>
          <p:nvSpPr>
            <p:cNvPr id="6151" name="Rectangle 5"/>
            <p:cNvSpPr>
              <a:spLocks noChangeArrowheads="1"/>
            </p:cNvSpPr>
            <p:nvPr/>
          </p:nvSpPr>
          <p:spPr bwMode="auto">
            <a:xfrm>
              <a:off x="3657600" y="1752600"/>
              <a:ext cx="2590800" cy="13906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cs typeface="Times New Roman" pitchFamily="18" charset="0"/>
                </a:rPr>
                <a:t>Processing Unit</a:t>
              </a:r>
            </a:p>
            <a:p>
              <a:pPr algn="ctr"/>
              <a:endParaRPr lang="en-US" sz="1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endParaRPr lang="en-US" sz="1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endParaRPr lang="en-US" sz="1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52" name="Rectangle 7"/>
            <p:cNvSpPr>
              <a:spLocks noChangeArrowheads="1"/>
            </p:cNvSpPr>
            <p:nvPr/>
          </p:nvSpPr>
          <p:spPr bwMode="auto">
            <a:xfrm>
              <a:off x="6858000" y="914400"/>
              <a:ext cx="914400" cy="5334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cs typeface="Times New Roman" pitchFamily="18" charset="0"/>
                </a:rPr>
                <a:t>I/O</a:t>
              </a:r>
            </a:p>
          </p:txBody>
        </p:sp>
        <p:grpSp>
          <p:nvGrpSpPr>
            <p:cNvPr id="6153" name="Group 26"/>
            <p:cNvGrpSpPr>
              <a:grpSpLocks/>
            </p:cNvGrpSpPr>
            <p:nvPr/>
          </p:nvGrpSpPr>
          <p:grpSpPr bwMode="auto">
            <a:xfrm>
              <a:off x="3886200" y="2419350"/>
              <a:ext cx="1066800" cy="457200"/>
              <a:chOff x="528" y="2688"/>
              <a:chExt cx="672" cy="288"/>
            </a:xfrm>
          </p:grpSpPr>
          <p:grpSp>
            <p:nvGrpSpPr>
              <p:cNvPr id="6176" name="Group 24"/>
              <p:cNvGrpSpPr>
                <a:grpSpLocks/>
              </p:cNvGrpSpPr>
              <p:nvPr/>
            </p:nvGrpSpPr>
            <p:grpSpPr bwMode="auto">
              <a:xfrm>
                <a:off x="528" y="2688"/>
                <a:ext cx="672" cy="288"/>
                <a:chOff x="528" y="2688"/>
                <a:chExt cx="672" cy="288"/>
              </a:xfrm>
            </p:grpSpPr>
            <p:sp>
              <p:nvSpPr>
                <p:cNvPr id="6178" name="Line 13"/>
                <p:cNvSpPr>
                  <a:spLocks noChangeShapeType="1"/>
                </p:cNvSpPr>
                <p:nvPr/>
              </p:nvSpPr>
              <p:spPr bwMode="auto">
                <a:xfrm>
                  <a:off x="768" y="2688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79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864" y="2688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80" name="Line 19"/>
                <p:cNvSpPr>
                  <a:spLocks noChangeShapeType="1"/>
                </p:cNvSpPr>
                <p:nvPr/>
              </p:nvSpPr>
              <p:spPr bwMode="auto">
                <a:xfrm>
                  <a:off x="528" y="268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81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82" name="Line 21"/>
                <p:cNvSpPr>
                  <a:spLocks noChangeShapeType="1"/>
                </p:cNvSpPr>
                <p:nvPr/>
              </p:nvSpPr>
              <p:spPr bwMode="auto">
                <a:xfrm>
                  <a:off x="672" y="2976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83" name="Line 22"/>
                <p:cNvSpPr>
                  <a:spLocks noChangeShapeType="1"/>
                </p:cNvSpPr>
                <p:nvPr/>
              </p:nvSpPr>
              <p:spPr bwMode="auto">
                <a:xfrm>
                  <a:off x="528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84" name="Line 23"/>
                <p:cNvSpPr>
                  <a:spLocks noChangeShapeType="1"/>
                </p:cNvSpPr>
                <p:nvPr/>
              </p:nvSpPr>
              <p:spPr bwMode="auto">
                <a:xfrm>
                  <a:off x="960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177" name="Text Box 25"/>
              <p:cNvSpPr txBox="1">
                <a:spLocks noChangeArrowheads="1"/>
              </p:cNvSpPr>
              <p:nvPr/>
            </p:nvSpPr>
            <p:spPr bwMode="auto">
              <a:xfrm>
                <a:off x="643" y="2736"/>
                <a:ext cx="467" cy="2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r>
                  <a:rPr lang="en-US" sz="1050" dirty="0">
                    <a:solidFill>
                      <a:schemeClr val="bg1"/>
                    </a:solidFill>
                    <a:latin typeface="+mn-lt"/>
                    <a:cs typeface="Times New Roman" pitchFamily="18" charset="0"/>
                  </a:rPr>
                  <a:t>ALU</a:t>
                </a:r>
              </a:p>
            </p:txBody>
          </p:sp>
        </p:grpSp>
        <p:cxnSp>
          <p:nvCxnSpPr>
            <p:cNvPr id="6154" name="AutoShape 35"/>
            <p:cNvCxnSpPr>
              <a:cxnSpLocks noChangeShapeType="1"/>
              <a:endCxn id="6150" idx="1"/>
            </p:cNvCxnSpPr>
            <p:nvPr/>
          </p:nvCxnSpPr>
          <p:spPr bwMode="auto">
            <a:xfrm rot="5400000" flipH="1" flipV="1">
              <a:off x="504519" y="1941208"/>
              <a:ext cx="2312988" cy="792775"/>
            </a:xfrm>
            <a:prstGeom prst="bentConnector2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55" name="Line 37"/>
            <p:cNvSpPr>
              <a:spLocks noChangeShapeType="1"/>
            </p:cNvSpPr>
            <p:nvPr/>
          </p:nvSpPr>
          <p:spPr bwMode="auto">
            <a:xfrm flipV="1">
              <a:off x="4876800" y="3154362"/>
              <a:ext cx="0" cy="3810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6156" name="Line 40"/>
            <p:cNvSpPr>
              <a:spLocks noChangeShapeType="1"/>
            </p:cNvSpPr>
            <p:nvPr/>
          </p:nvSpPr>
          <p:spPr bwMode="auto">
            <a:xfrm>
              <a:off x="6400800" y="1066800"/>
              <a:ext cx="4572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6157" name="Line 41"/>
            <p:cNvSpPr>
              <a:spLocks noChangeShapeType="1"/>
            </p:cNvSpPr>
            <p:nvPr/>
          </p:nvSpPr>
          <p:spPr bwMode="auto">
            <a:xfrm flipH="1">
              <a:off x="6400800" y="1195450"/>
              <a:ext cx="4572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6158" name="AutoShape 44"/>
            <p:cNvCxnSpPr>
              <a:cxnSpLocks noChangeShapeType="1"/>
            </p:cNvCxnSpPr>
            <p:nvPr/>
          </p:nvCxnSpPr>
          <p:spPr bwMode="auto">
            <a:xfrm rot="-5400000">
              <a:off x="5676900" y="2171700"/>
              <a:ext cx="2057400" cy="304800"/>
            </a:xfrm>
            <a:prstGeom prst="bentConnector2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6553200" y="3124200"/>
              <a:ext cx="0" cy="411163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066800" y="1600200"/>
              <a:ext cx="6477000" cy="3429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61" name="TextBox 11"/>
            <p:cNvSpPr txBox="1">
              <a:spLocks noChangeArrowheads="1"/>
            </p:cNvSpPr>
            <p:nvPr/>
          </p:nvSpPr>
          <p:spPr bwMode="auto">
            <a:xfrm>
              <a:off x="3413070" y="4572000"/>
              <a:ext cx="2454962" cy="483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500" dirty="0">
                  <a:solidFill>
                    <a:schemeClr val="bg1"/>
                  </a:solidFill>
                  <a:latin typeface="+mn-lt"/>
                  <a:cs typeface="Times New Roman" pitchFamily="18" charset="0"/>
                </a:rPr>
                <a:t>Processor (SM)</a:t>
              </a:r>
            </a:p>
          </p:txBody>
        </p:sp>
        <p:sp>
          <p:nvSpPr>
            <p:cNvPr id="6162" name="Line 37"/>
            <p:cNvSpPr>
              <a:spLocks noChangeShapeType="1"/>
            </p:cNvSpPr>
            <p:nvPr/>
          </p:nvSpPr>
          <p:spPr bwMode="auto">
            <a:xfrm flipV="1">
              <a:off x="4611688" y="3268662"/>
              <a:ext cx="0" cy="2667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6163" name="Line 37"/>
            <p:cNvSpPr>
              <a:spLocks noChangeShapeType="1"/>
            </p:cNvSpPr>
            <p:nvPr/>
          </p:nvSpPr>
          <p:spPr bwMode="auto">
            <a:xfrm flipV="1">
              <a:off x="4343400" y="3406775"/>
              <a:ext cx="0" cy="1285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362072" y="2101850"/>
              <a:ext cx="1381129" cy="86995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dirty="0">
                  <a:solidFill>
                    <a:schemeClr val="accent2"/>
                  </a:solidFill>
                  <a:cs typeface="Times New Roman" pitchFamily="18" charset="0"/>
                </a:rPr>
                <a:t>Shared Memory</a:t>
              </a:r>
            </a:p>
          </p:txBody>
        </p:sp>
        <p:sp>
          <p:nvSpPr>
            <p:cNvPr id="5" name="Up-Down Arrow 4"/>
            <p:cNvSpPr/>
            <p:nvPr/>
          </p:nvSpPr>
          <p:spPr>
            <a:xfrm>
              <a:off x="3189288" y="1447800"/>
              <a:ext cx="163512" cy="533400"/>
            </a:xfrm>
            <a:prstGeom prst="upDownArrow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Up-Down Arrow 46"/>
            <p:cNvSpPr/>
            <p:nvPr/>
          </p:nvSpPr>
          <p:spPr>
            <a:xfrm>
              <a:off x="3465513" y="1447800"/>
              <a:ext cx="152400" cy="431800"/>
            </a:xfrm>
            <a:prstGeom prst="upDownArrow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Up-Down Arrow 47"/>
            <p:cNvSpPr/>
            <p:nvPr/>
          </p:nvSpPr>
          <p:spPr>
            <a:xfrm>
              <a:off x="3733800" y="1447800"/>
              <a:ext cx="163513" cy="304800"/>
            </a:xfrm>
            <a:prstGeom prst="upDownArrow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Left-Right Arrow 5"/>
            <p:cNvSpPr/>
            <p:nvPr/>
          </p:nvSpPr>
          <p:spPr>
            <a:xfrm>
              <a:off x="2743200" y="2190750"/>
              <a:ext cx="446088" cy="190500"/>
            </a:xfrm>
            <a:prstGeom prst="leftRightArrow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Left-Right Arrow 49"/>
            <p:cNvSpPr/>
            <p:nvPr/>
          </p:nvSpPr>
          <p:spPr>
            <a:xfrm>
              <a:off x="2747963" y="2438400"/>
              <a:ext cx="679450" cy="209550"/>
            </a:xfrm>
            <a:prstGeom prst="leftRightArrow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Left-Right Arrow 50"/>
            <p:cNvSpPr/>
            <p:nvPr/>
          </p:nvSpPr>
          <p:spPr>
            <a:xfrm>
              <a:off x="2747963" y="2701925"/>
              <a:ext cx="909637" cy="211138"/>
            </a:xfrm>
            <a:prstGeom prst="leftRightArrow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057400" y="2971800"/>
              <a:ext cx="0" cy="549275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72" name="Rectangle 27"/>
            <p:cNvSpPr>
              <a:spLocks noChangeArrowheads="1"/>
            </p:cNvSpPr>
            <p:nvPr/>
          </p:nvSpPr>
          <p:spPr bwMode="auto">
            <a:xfrm>
              <a:off x="5150753" y="2295026"/>
              <a:ext cx="1021447" cy="75297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Times New Roman" pitchFamily="18" charset="0"/>
                </a:rPr>
                <a:t>Register</a:t>
              </a:r>
            </a:p>
            <a:p>
              <a:pPr algn="ctr"/>
              <a:r>
                <a:rPr lang="en-US" sz="1050" dirty="0">
                  <a:solidFill>
                    <a:schemeClr val="bg1"/>
                  </a:solidFill>
                  <a:cs typeface="Times New Roman" pitchFamily="18" charset="0"/>
                </a:rPr>
                <a:t>File</a:t>
              </a:r>
            </a:p>
          </p:txBody>
        </p:sp>
        <p:sp>
          <p:nvSpPr>
            <p:cNvPr id="6173" name="Rectangle 6"/>
            <p:cNvSpPr>
              <a:spLocks noChangeArrowheads="1"/>
            </p:cNvSpPr>
            <p:nvPr/>
          </p:nvSpPr>
          <p:spPr bwMode="auto">
            <a:xfrm>
              <a:off x="1165412" y="3535362"/>
              <a:ext cx="5844987" cy="96043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cs typeface="Times New Roman" pitchFamily="18" charset="0"/>
                </a:rPr>
                <a:t>Control Unit</a:t>
              </a:r>
            </a:p>
            <a:p>
              <a:pPr algn="ctr"/>
              <a:endParaRPr lang="en-US" sz="135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endParaRPr lang="en-US" sz="15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74" name="Rectangle 30"/>
            <p:cNvSpPr>
              <a:spLocks noChangeArrowheads="1"/>
            </p:cNvSpPr>
            <p:nvPr/>
          </p:nvSpPr>
          <p:spPr bwMode="auto">
            <a:xfrm>
              <a:off x="2743200" y="3991100"/>
              <a:ext cx="914400" cy="3048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cs typeface="Times New Roman" pitchFamily="18" charset="0"/>
                </a:rPr>
                <a:t>PC</a:t>
              </a:r>
            </a:p>
          </p:txBody>
        </p:sp>
        <p:sp>
          <p:nvSpPr>
            <p:cNvPr id="6175" name="Rectangle 31"/>
            <p:cNvSpPr>
              <a:spLocks noChangeArrowheads="1"/>
            </p:cNvSpPr>
            <p:nvPr/>
          </p:nvSpPr>
          <p:spPr bwMode="auto">
            <a:xfrm>
              <a:off x="4724400" y="3991100"/>
              <a:ext cx="914400" cy="3048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cs typeface="Times New Roman" pitchFamily="18" charset="0"/>
                </a:rPr>
                <a:t>IR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Hardware View of CUDA Memories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7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60">
        <p:fade/>
      </p:transition>
    </mc:Choice>
    <mc:Fallback xmlns="">
      <p:transition spd="med" advTm="85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85">
        <p:fade/>
      </p:transition>
    </mc:Choice>
    <mc:Fallback xmlns="">
      <p:transition spd="med" advTm="74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learn to effectively use the CUDA memory types in a parallel program</a:t>
            </a:r>
          </a:p>
          <a:p>
            <a:pPr lvl="1"/>
            <a:r>
              <a:rPr lang="en-US" dirty="0" smtClean="0"/>
              <a:t>Importance of memory access efficiency</a:t>
            </a:r>
          </a:p>
          <a:p>
            <a:pPr lvl="1"/>
            <a:r>
              <a:rPr lang="en-US" dirty="0" smtClean="0"/>
              <a:t>Registers, shared memory, global memory</a:t>
            </a:r>
          </a:p>
          <a:p>
            <a:pPr lvl="1"/>
            <a:r>
              <a:rPr lang="en-US" dirty="0" smtClean="0"/>
              <a:t>Scope and lifetime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9C8549-3A9E-4B97-809C-4B1D18C92F4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86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047">
        <p:fade/>
      </p:transition>
    </mc:Choice>
    <mc:Fallback xmlns="">
      <p:transition spd="med" advTm="36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7"/>
          <p:cNvSpPr/>
          <p:nvPr/>
        </p:nvSpPr>
        <p:spPr>
          <a:xfrm>
            <a:off x="102311" y="1096091"/>
            <a:ext cx="6755689" cy="3053208"/>
          </a:xfrm>
          <a:prstGeom prst="rect">
            <a:avLst/>
          </a:prstGeom>
          <a:noFill/>
          <a:ln w="254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Get the average of the surrounding 2xBLUR_SIZE x 2xBLUR_SIZE box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-BLUR_SIZE;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BLUR_SIZE+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 {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-BLUR_SIZE;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BLUR_SIZE+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 ++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 {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Row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 err="1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= Col +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blurCol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Verify we have a valid image pixel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h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&gt; -</a:t>
            </a:r>
            <a:r>
              <a:rPr lang="en-US" sz="1167" kern="0" dirty="0">
                <a:solidFill>
                  <a:srgbClr val="BF8F00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&amp;&amp; 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&lt; w) {</a:t>
            </a:r>
          </a:p>
          <a:p>
            <a:r>
              <a:rPr lang="en-US" sz="1167" b="1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    </a:t>
            </a:r>
            <a:r>
              <a:rPr lang="en-US" sz="1167" b="1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b="1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+= in[</a:t>
            </a:r>
            <a:r>
              <a:rPr lang="en-US" sz="1167" b="1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curRow</a:t>
            </a:r>
            <a:r>
              <a:rPr lang="en-US" sz="1167" b="1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* w + </a:t>
            </a:r>
            <a:r>
              <a:rPr lang="en-US" sz="1167" b="1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curCol</a:t>
            </a:r>
            <a:r>
              <a:rPr lang="en-US" sz="1167" b="1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];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    pixels++;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Keep track of number of pixels in the accumulated total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    }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}</a:t>
            </a:r>
          </a:p>
          <a:p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</a:t>
            </a:r>
            <a:r>
              <a:rPr lang="en-US" sz="1167" dirty="0">
                <a:solidFill>
                  <a:schemeClr val="accent2">
                    <a:lumMod val="75000"/>
                  </a:schemeClr>
                </a:solidFill>
                <a:latin typeface="Monaco"/>
                <a:sym typeface="Monaco"/>
              </a:rPr>
              <a:t>// Write our new pixel value out</a:t>
            </a:r>
          </a:p>
          <a:p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         out[Row * w + Col] = (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unsigned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167" kern="0" dirty="0">
                <a:solidFill>
                  <a:srgbClr val="006DBC"/>
                </a:solidFill>
                <a:latin typeface="Monaco"/>
                <a:ea typeface="Monaco"/>
                <a:cs typeface="Monaco"/>
                <a:sym typeface="Monaco"/>
              </a:rPr>
              <a:t>char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)(</a:t>
            </a:r>
            <a:r>
              <a:rPr lang="en-US" sz="1167" kern="0" dirty="0" err="1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pixVal</a:t>
            </a:r>
            <a:r>
              <a:rPr lang="en-US" sz="1167" kern="0" dirty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 / pixels</a:t>
            </a:r>
            <a:r>
              <a:rPr lang="en-US" sz="1167" kern="0" dirty="0" smtClean="0">
                <a:solidFill>
                  <a:schemeClr val="bg1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lang="en-US" sz="1167" kern="0" dirty="0">
              <a:solidFill>
                <a:schemeClr val="bg1"/>
              </a:solidFill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6B900"/>
                </a:solidFill>
              </a:rPr>
              <a:t>Review: Image Blur Kernel.</a:t>
            </a:r>
            <a:endParaRPr lang="en-US" dirty="0">
              <a:solidFill>
                <a:srgbClr val="76B90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11468" y="2724150"/>
            <a:ext cx="374332" cy="1524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968">
        <p:fade/>
      </p:transition>
    </mc:Choice>
    <mc:Fallback xmlns="">
      <p:transition spd="med" advTm="449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/>
            <a:r>
              <a:rPr lang="en-US" sz="2800" dirty="0" smtClean="0">
                <a:latin typeface="+mn-lt"/>
              </a:rPr>
              <a:t>How about performance on a GPU</a:t>
            </a:r>
            <a:endParaRPr lang="en-US" sz="2800" dirty="0">
              <a:latin typeface="+mn-lt"/>
            </a:endParaRPr>
          </a:p>
        </p:txBody>
      </p:sp>
      <p:sp>
        <p:nvSpPr>
          <p:cNvPr id="35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All threads access global memory for their input matrix </a:t>
            </a:r>
            <a:r>
              <a:rPr lang="en-US" sz="1600" dirty="0" smtClean="0"/>
              <a:t>elements</a:t>
            </a:r>
          </a:p>
          <a:p>
            <a:pPr lvl="1"/>
            <a:r>
              <a:rPr lang="en-US" sz="1267" dirty="0" smtClean="0"/>
              <a:t>One </a:t>
            </a:r>
            <a:r>
              <a:rPr lang="en-US" sz="1267" dirty="0"/>
              <a:t>memory accesses </a:t>
            </a:r>
            <a:r>
              <a:rPr lang="en-US" sz="1267" dirty="0" smtClean="0"/>
              <a:t>(4 </a:t>
            </a:r>
            <a:r>
              <a:rPr lang="en-US" sz="1267" dirty="0"/>
              <a:t>bytes) per </a:t>
            </a:r>
            <a:r>
              <a:rPr lang="en-US" sz="1267" dirty="0" smtClean="0"/>
              <a:t>floating-point addition</a:t>
            </a:r>
          </a:p>
          <a:p>
            <a:pPr lvl="1"/>
            <a:r>
              <a:rPr lang="en-US" sz="1267" dirty="0" smtClean="0"/>
              <a:t>4B/s </a:t>
            </a:r>
            <a:r>
              <a:rPr lang="en-US" sz="1267" dirty="0"/>
              <a:t>of memory </a:t>
            </a:r>
            <a:r>
              <a:rPr lang="en-US" sz="1267" dirty="0" smtClean="0"/>
              <a:t>bandwidth/FLOPS</a:t>
            </a:r>
          </a:p>
          <a:p>
            <a:r>
              <a:rPr lang="en-US" sz="1600" dirty="0" smtClean="0"/>
              <a:t>Assume a GPU with</a:t>
            </a:r>
          </a:p>
          <a:p>
            <a:pPr lvl="1"/>
            <a:r>
              <a:rPr lang="en-US" sz="1267" dirty="0" smtClean="0"/>
              <a:t>Peak </a:t>
            </a:r>
            <a:r>
              <a:rPr lang="en-US" sz="1267" dirty="0"/>
              <a:t>floating-point </a:t>
            </a:r>
            <a:r>
              <a:rPr lang="en-US" sz="1267" dirty="0" smtClean="0"/>
              <a:t>rate 1,500 GFLOPS with 200 GB/s DRAM bandwidth</a:t>
            </a:r>
          </a:p>
          <a:p>
            <a:pPr lvl="1"/>
            <a:r>
              <a:rPr lang="en-US" sz="1267" dirty="0" smtClean="0"/>
              <a:t>4*1,500 </a:t>
            </a:r>
            <a:r>
              <a:rPr lang="en-US" sz="1267" dirty="0"/>
              <a:t>= </a:t>
            </a:r>
            <a:r>
              <a:rPr lang="en-US" sz="1267" dirty="0" smtClean="0"/>
              <a:t>6,000 </a:t>
            </a:r>
            <a:r>
              <a:rPr lang="en-US" sz="1267" dirty="0"/>
              <a:t>GB/s required to achieve peak </a:t>
            </a:r>
            <a:r>
              <a:rPr lang="en-US" sz="1267" dirty="0" smtClean="0"/>
              <a:t>FLOPS rating</a:t>
            </a:r>
          </a:p>
          <a:p>
            <a:pPr lvl="1"/>
            <a:r>
              <a:rPr lang="en-US" sz="1267" dirty="0" smtClean="0"/>
              <a:t>The 200 GB/s memory bandwidth limits </a:t>
            </a:r>
            <a:r>
              <a:rPr lang="en-US" sz="1267" dirty="0"/>
              <a:t>the </a:t>
            </a:r>
            <a:r>
              <a:rPr lang="en-US" sz="1267" dirty="0" smtClean="0"/>
              <a:t>execution </a:t>
            </a:r>
            <a:r>
              <a:rPr lang="en-US" sz="1267" dirty="0"/>
              <a:t>at </a:t>
            </a:r>
            <a:r>
              <a:rPr lang="en-US" sz="1267" dirty="0" smtClean="0"/>
              <a:t>50 GFLOPS</a:t>
            </a:r>
          </a:p>
          <a:p>
            <a:pPr lvl="1"/>
            <a:endParaRPr lang="en-US" sz="1267" dirty="0" smtClean="0"/>
          </a:p>
          <a:p>
            <a:r>
              <a:rPr lang="en-US" sz="1600" dirty="0" smtClean="0"/>
              <a:t>This limits the execution rate to 3.3% (50/1500) of the peak floating-point execution rate of the device!</a:t>
            </a:r>
            <a:endParaRPr lang="en-US" sz="1600" dirty="0"/>
          </a:p>
          <a:p>
            <a:pPr marL="228600" indent="-228600"/>
            <a:endParaRPr lang="en-US" sz="1600" dirty="0" smtClean="0"/>
          </a:p>
          <a:p>
            <a:pPr marL="228600" indent="-228600"/>
            <a:r>
              <a:rPr lang="en-US" sz="1600" dirty="0" smtClean="0"/>
              <a:t>Need </a:t>
            </a:r>
            <a:r>
              <a:rPr lang="en-US" sz="1600" dirty="0"/>
              <a:t>to drastically cut down memory accesses to get close to </a:t>
            </a:r>
            <a:r>
              <a:rPr lang="en-US" sz="1600" dirty="0" smtClean="0"/>
              <a:t>the1,500 </a:t>
            </a:r>
            <a:r>
              <a:rPr lang="en-US" sz="1600" dirty="0"/>
              <a:t>GFLOPS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594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8647"/>
      </p:ext>
    </p:extLst>
  </p:cSld>
  <p:clrMapOvr>
    <a:masterClrMapping/>
  </p:clrMapOvr>
  <p:transition advTm="1430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71600" y="819150"/>
            <a:ext cx="4667768" cy="4214375"/>
            <a:chOff x="2767909" y="1356276"/>
            <a:chExt cx="6223691" cy="5619167"/>
          </a:xfrm>
        </p:grpSpPr>
        <p:sp>
          <p:nvSpPr>
            <p:cNvPr id="6147" name="Text Box 2"/>
            <p:cNvSpPr txBox="1">
              <a:spLocks noChangeArrowheads="1"/>
            </p:cNvSpPr>
            <p:nvPr/>
          </p:nvSpPr>
          <p:spPr bwMode="auto">
            <a:xfrm>
              <a:off x="3886200" y="3838575"/>
              <a:ext cx="2438400" cy="24860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M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8" name="Text Box 3"/>
            <p:cNvSpPr txBox="1">
              <a:spLocks noChangeArrowheads="1"/>
            </p:cNvSpPr>
            <p:nvPr/>
          </p:nvSpPr>
          <p:spPr bwMode="auto">
            <a:xfrm>
              <a:off x="6400800" y="1356276"/>
              <a:ext cx="2590800" cy="2438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N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6400800" y="3843338"/>
              <a:ext cx="2590800" cy="24812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>
                  <a:cs typeface="Arial" charset="0"/>
                </a:rPr>
                <a:t>P</a:t>
              </a:r>
              <a:endParaRPr lang="en-US" sz="1350" dirty="0">
                <a:cs typeface="Arial" charset="0"/>
              </a:endParaRPr>
            </a:p>
          </p:txBody>
        </p:sp>
        <p:sp>
          <p:nvSpPr>
            <p:cNvPr id="6150" name="Text Box 5"/>
            <p:cNvSpPr txBox="1">
              <a:spLocks noChangeArrowheads="1"/>
            </p:cNvSpPr>
            <p:nvPr/>
          </p:nvSpPr>
          <p:spPr bwMode="auto">
            <a:xfrm>
              <a:off x="7229475" y="4697413"/>
              <a:ext cx="823913" cy="82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 dirty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6151" name="Line 6"/>
            <p:cNvSpPr>
              <a:spLocks noChangeShapeType="1"/>
            </p:cNvSpPr>
            <p:nvPr/>
          </p:nvSpPr>
          <p:spPr bwMode="auto">
            <a:xfrm>
              <a:off x="7734300" y="3749675"/>
              <a:ext cx="1588" cy="15636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2" name="Line 7"/>
            <p:cNvSpPr>
              <a:spLocks noChangeShapeType="1"/>
            </p:cNvSpPr>
            <p:nvPr/>
          </p:nvSpPr>
          <p:spPr bwMode="auto">
            <a:xfrm>
              <a:off x="7680325" y="3744913"/>
              <a:ext cx="0" cy="15605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3" name="Line 8"/>
            <p:cNvSpPr>
              <a:spLocks noChangeShapeType="1"/>
            </p:cNvSpPr>
            <p:nvPr/>
          </p:nvSpPr>
          <p:spPr bwMode="auto">
            <a:xfrm>
              <a:off x="8763000" y="3833813"/>
              <a:ext cx="4763" cy="254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4" name="Line 9"/>
            <p:cNvSpPr>
              <a:spLocks noChangeShapeType="1"/>
            </p:cNvSpPr>
            <p:nvPr/>
          </p:nvSpPr>
          <p:spPr bwMode="auto">
            <a:xfrm rot="-5400000" flipH="1" flipV="1">
              <a:off x="7658100" y="4914900"/>
              <a:ext cx="0" cy="2667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>
              <a:off x="8166100" y="4694238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6" name="Line 11"/>
            <p:cNvSpPr>
              <a:spLocks noChangeShapeType="1"/>
            </p:cNvSpPr>
            <p:nvPr/>
          </p:nvSpPr>
          <p:spPr bwMode="auto">
            <a:xfrm rot="-5400000">
              <a:off x="7631907" y="5233193"/>
              <a:ext cx="6350" cy="8239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7" name="Text Box 12"/>
            <p:cNvSpPr txBox="1">
              <a:spLocks noChangeArrowheads="1"/>
            </p:cNvSpPr>
            <p:nvPr/>
          </p:nvSpPr>
          <p:spPr bwMode="auto">
            <a:xfrm>
              <a:off x="7044383" y="5718175"/>
              <a:ext cx="1179812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</a:t>
              </a:r>
            </a:p>
          </p:txBody>
        </p:sp>
        <p:sp>
          <p:nvSpPr>
            <p:cNvPr id="6158" name="Text Box 13"/>
            <p:cNvSpPr txBox="1">
              <a:spLocks noChangeArrowheads="1"/>
            </p:cNvSpPr>
            <p:nvPr/>
          </p:nvSpPr>
          <p:spPr bwMode="auto">
            <a:xfrm>
              <a:off x="7360709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159" name="Text Box 14"/>
            <p:cNvSpPr txBox="1">
              <a:spLocks noChangeArrowheads="1"/>
            </p:cNvSpPr>
            <p:nvPr/>
          </p:nvSpPr>
          <p:spPr bwMode="auto">
            <a:xfrm>
              <a:off x="4812772" y="6042026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160" name="Text Box 15"/>
            <p:cNvSpPr txBox="1">
              <a:spLocks noChangeArrowheads="1"/>
            </p:cNvSpPr>
            <p:nvPr/>
          </p:nvSpPr>
          <p:spPr bwMode="auto">
            <a:xfrm>
              <a:off x="7680325" y="5313363"/>
              <a:ext cx="55563" cy="539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900">
                <a:latin typeface="Times New Roman" pitchFamily="18" charset="0"/>
                <a:cs typeface="Arial" charset="0"/>
              </a:endParaRPr>
            </a:p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161" name="Line 16"/>
            <p:cNvSpPr>
              <a:spLocks noChangeShapeType="1"/>
            </p:cNvSpPr>
            <p:nvPr/>
          </p:nvSpPr>
          <p:spPr bwMode="auto">
            <a:xfrm>
              <a:off x="6283325" y="5313363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>
              <a:off x="6283325" y="5367338"/>
              <a:ext cx="137953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rot="-5400000">
              <a:off x="5097463" y="5032375"/>
              <a:ext cx="4762" cy="24272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rot="10800000" flipH="1">
              <a:off x="8759825" y="1371600"/>
              <a:ext cx="3175" cy="24130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65" name="Rectangle 20"/>
            <p:cNvSpPr>
              <a:spLocks noChangeArrowheads="1"/>
            </p:cNvSpPr>
            <p:nvPr/>
          </p:nvSpPr>
          <p:spPr bwMode="auto">
            <a:xfrm>
              <a:off x="3933825" y="5711825"/>
              <a:ext cx="1825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6" name="Rectangle 21"/>
            <p:cNvSpPr>
              <a:spLocks noChangeArrowheads="1"/>
            </p:cNvSpPr>
            <p:nvPr/>
          </p:nvSpPr>
          <p:spPr bwMode="auto">
            <a:xfrm>
              <a:off x="6221413" y="4703763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7" name="Rectangle 22"/>
            <p:cNvSpPr>
              <a:spLocks noChangeArrowheads="1"/>
            </p:cNvSpPr>
            <p:nvPr/>
          </p:nvSpPr>
          <p:spPr bwMode="auto">
            <a:xfrm>
              <a:off x="7989888" y="1911350"/>
              <a:ext cx="182562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10" name="Text Box 65"/>
            <p:cNvSpPr txBox="1">
              <a:spLocks noChangeArrowheads="1"/>
            </p:cNvSpPr>
            <p:nvPr/>
          </p:nvSpPr>
          <p:spPr bwMode="auto">
            <a:xfrm rot="16200000">
              <a:off x="7651897" y="4991636"/>
              <a:ext cx="1282404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BLOCK_WIDTHE</a:t>
              </a:r>
              <a:endParaRPr lang="en-US" sz="900" dirty="0">
                <a:cs typeface="Arial" charset="0"/>
              </a:endParaRPr>
            </a:p>
          </p:txBody>
        </p:sp>
        <p:sp>
          <p:nvSpPr>
            <p:cNvPr id="6212" name="Text Box 67"/>
            <p:cNvSpPr txBox="1">
              <a:spLocks noChangeArrowheads="1"/>
            </p:cNvSpPr>
            <p:nvPr/>
          </p:nvSpPr>
          <p:spPr bwMode="auto">
            <a:xfrm rot="16200000">
              <a:off x="8593884" y="2365641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6213" name="Text Box 68"/>
            <p:cNvSpPr txBox="1">
              <a:spLocks noChangeArrowheads="1"/>
            </p:cNvSpPr>
            <p:nvPr/>
          </p:nvSpPr>
          <p:spPr bwMode="auto">
            <a:xfrm>
              <a:off x="3886200" y="5257800"/>
              <a:ext cx="2400300" cy="1111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214" name="Text Box 69"/>
            <p:cNvSpPr txBox="1">
              <a:spLocks noChangeArrowheads="1"/>
            </p:cNvSpPr>
            <p:nvPr/>
          </p:nvSpPr>
          <p:spPr bwMode="auto">
            <a:xfrm>
              <a:off x="7696200" y="1371600"/>
              <a:ext cx="76200" cy="2438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6858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350">
                <a:cs typeface="Arial" charset="0"/>
              </a:endParaRPr>
            </a:p>
          </p:txBody>
        </p:sp>
        <p:sp>
          <p:nvSpPr>
            <p:cNvPr id="6215" name="Rectangle 70"/>
            <p:cNvSpPr>
              <a:spLocks noChangeArrowheads="1"/>
            </p:cNvSpPr>
            <p:nvPr/>
          </p:nvSpPr>
          <p:spPr bwMode="auto">
            <a:xfrm rot="-5400000">
              <a:off x="3868738" y="6446838"/>
              <a:ext cx="182562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Text Box 67"/>
            <p:cNvSpPr txBox="1">
              <a:spLocks noChangeArrowheads="1"/>
            </p:cNvSpPr>
            <p:nvPr/>
          </p:nvSpPr>
          <p:spPr bwMode="auto">
            <a:xfrm rot="16200000">
              <a:off x="8589848" y="5058907"/>
              <a:ext cx="547160" cy="184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latin typeface="Times New Roman" pitchFamily="18" charset="0"/>
                  <a:cs typeface="Arial" charset="0"/>
                </a:rPr>
                <a:t>WIDTH</a:t>
              </a:r>
              <a:endParaRPr lang="en-US" sz="900" b="1" dirty="0">
                <a:cs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767909" y="5131835"/>
              <a:ext cx="6665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Row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275909" y="5305426"/>
              <a:ext cx="482600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7424777" y="6575334"/>
              <a:ext cx="57750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Col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684128" y="6301978"/>
              <a:ext cx="0" cy="28971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Matrix Multiplication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8478" y="43322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0969"/>
      </p:ext>
    </p:extLst>
  </p:cSld>
  <p:clrMapOvr>
    <a:masterClrMapping/>
  </p:clrMapOvr>
  <p:transition advTm="732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Matrix Multiplication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" y="895350"/>
            <a:ext cx="6858000" cy="316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MatrixMulKernel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(float*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float*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float*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Width)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Calculate the row index of the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M</a:t>
            </a: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Row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blockDim.y+threadIdx.y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Calculate the column index of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blockDim.x+threadIdx.x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((Row &lt; Width) &amp;&amp; (Col &lt; Width))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each thread computes one element of the block sub-matrix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 = 0; k &lt; Width; ++k)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M[Row*</a:t>
            </a:r>
            <a:r>
              <a:rPr lang="en-US" alt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Width+k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]*N[k*</a:t>
            </a:r>
            <a:r>
              <a:rPr lang="en-US" alt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Width+Col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P[Row*</a:t>
            </a:r>
            <a:r>
              <a:rPr lang="en-US" alt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Width+Col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1352550"/>
            <a:ext cx="57150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3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621">
        <p:fade/>
      </p:transition>
    </mc:Choice>
    <mc:Fallback xmlns="">
      <p:transition spd="med" advTm="666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Matrix Multiplication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" y="895350"/>
            <a:ext cx="6705600" cy="316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MatrixMulKernel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(float*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float*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float*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Width)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Calculate the row index of the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 and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Row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blockDim.y+threadIdx.y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Calculate the column index of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blockDim.x+threadIdx.x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((Row &lt; Width) &amp;&amp; (Col &lt; Width))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float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each thread computes one element of the block sub-matrix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 = 0; k &lt; Width; ++k)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M[Row*</a:t>
            </a:r>
            <a:r>
              <a:rPr lang="en-US" alt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Width+k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]*N[k*</a:t>
            </a:r>
            <a:r>
              <a:rPr lang="en-US" alt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Width+Col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0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P[Row*</a:t>
            </a:r>
            <a:r>
              <a:rPr lang="en-US" alt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Width+Col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450" y="2343150"/>
            <a:ext cx="57150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8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09">
        <p:fade/>
      </p:transition>
    </mc:Choice>
    <mc:Fallback xmlns="">
      <p:transition spd="med" advTm="68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Toy Example: Thread to P Data Mapping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14400" y="1123950"/>
            <a:ext cx="5475683" cy="3157954"/>
            <a:chOff x="1437407" y="0"/>
            <a:chExt cx="5475683" cy="3157954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3429000" y="6858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0,1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  <a:cs typeface="Arial" charset="0"/>
              </a:endParaRP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971800" y="6858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0,0</a:t>
              </a: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  <a:cs typeface="Arial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971800" y="1143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1,0</a:t>
              </a: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971800" y="1600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29718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429000" y="1143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429000" y="1600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4290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886200" y="6858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0,2</a:t>
              </a: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3886200" y="1143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343400" y="1143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4343400" y="1600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4343400" y="6858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0,3</a:t>
              </a: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3886200" y="1600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38862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43434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429000" y="1143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1,1</a:t>
              </a: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2971800" y="1600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2,0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  <a:cs typeface="Arial" charset="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886200" y="1600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2,2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4343400" y="1600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2,3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429000" y="1600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2,1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4343400" y="1143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1,3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3886200" y="1143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1,2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29718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34290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3434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38862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29718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3,0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  <a:cs typeface="Arial" charset="0"/>
              </a:endParaRP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862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3,2</a:t>
              </a: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434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3,3</a:t>
              </a: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3429000" y="2057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3,1</a:t>
              </a: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71800" y="685800"/>
              <a:ext cx="914400" cy="914400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7" name="Text Box 34"/>
            <p:cNvSpPr txBox="1">
              <a:spLocks noChangeArrowheads="1"/>
            </p:cNvSpPr>
            <p:nvPr/>
          </p:nvSpPr>
          <p:spPr bwMode="auto">
            <a:xfrm>
              <a:off x="2590800" y="0"/>
              <a:ext cx="10715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Block(0,0)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>
              <a:off x="2971800" y="304800"/>
              <a:ext cx="304800" cy="30480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9" name="Text Box 36"/>
            <p:cNvSpPr txBox="1">
              <a:spLocks noChangeArrowheads="1"/>
            </p:cNvSpPr>
            <p:nvPr/>
          </p:nvSpPr>
          <p:spPr bwMode="auto">
            <a:xfrm>
              <a:off x="4191000" y="0"/>
              <a:ext cx="108074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Block(0,1)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  <a:cs typeface="Arial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3886200" y="685800"/>
              <a:ext cx="914400" cy="914400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 flipH="1">
              <a:off x="4495800" y="304800"/>
              <a:ext cx="304800" cy="30480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2971800" y="1600200"/>
              <a:ext cx="914400" cy="914400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886200" y="1600200"/>
              <a:ext cx="914400" cy="914400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4" name="Text Box 41"/>
            <p:cNvSpPr txBox="1">
              <a:spLocks noChangeArrowheads="1"/>
            </p:cNvSpPr>
            <p:nvPr/>
          </p:nvSpPr>
          <p:spPr bwMode="auto">
            <a:xfrm>
              <a:off x="4267200" y="2819400"/>
              <a:ext cx="10715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Block(1,1)</a:t>
              </a:r>
            </a:p>
          </p:txBody>
        </p:sp>
        <p:sp>
          <p:nvSpPr>
            <p:cNvPr id="45" name="Text Box 42"/>
            <p:cNvSpPr txBox="1">
              <a:spLocks noChangeArrowheads="1"/>
            </p:cNvSpPr>
            <p:nvPr/>
          </p:nvSpPr>
          <p:spPr bwMode="auto">
            <a:xfrm>
              <a:off x="2590800" y="2819400"/>
              <a:ext cx="108074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Block(1,0)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  <a:cs typeface="Arial" charset="0"/>
              </a:endParaRPr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 flipV="1">
              <a:off x="2971800" y="2590800"/>
              <a:ext cx="381000" cy="30480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H="1" flipV="1">
              <a:off x="4419600" y="2590800"/>
              <a:ext cx="381000" cy="30480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Text Box 45"/>
            <p:cNvSpPr txBox="1">
              <a:spLocks noChangeArrowheads="1"/>
            </p:cNvSpPr>
            <p:nvPr/>
          </p:nvSpPr>
          <p:spPr bwMode="auto">
            <a:xfrm>
              <a:off x="4860925" y="828675"/>
              <a:ext cx="205216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BLOCK_WIDTH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cs typeface="Arial" charset="0"/>
                </a:rPr>
                <a:t>= 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37407" y="575846"/>
              <a:ext cx="1153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Thread(0,0)</a:t>
              </a:r>
            </a:p>
          </p:txBody>
        </p:sp>
        <p:cxnSp>
          <p:nvCxnSpPr>
            <p:cNvPr id="51" name="Straight Arrow Connector 50"/>
            <p:cNvCxnSpPr>
              <a:stCxn id="50" idx="3"/>
            </p:cNvCxnSpPr>
            <p:nvPr/>
          </p:nvCxnSpPr>
          <p:spPr>
            <a:xfrm>
              <a:off x="2590800" y="745123"/>
              <a:ext cx="523007" cy="169277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1437407" y="1033046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Thread(1,0)</a:t>
              </a:r>
            </a:p>
          </p:txBody>
        </p:sp>
        <p:cxnSp>
          <p:nvCxnSpPr>
            <p:cNvPr id="53" name="Straight Arrow Connector 52"/>
            <p:cNvCxnSpPr>
              <a:stCxn id="52" idx="3"/>
            </p:cNvCxnSpPr>
            <p:nvPr/>
          </p:nvCxnSpPr>
          <p:spPr>
            <a:xfrm>
              <a:off x="2598302" y="1202323"/>
              <a:ext cx="519015" cy="4635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3296225" y="271046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Thread(0,1)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3662363" y="575846"/>
              <a:ext cx="71437" cy="253915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1462807" y="1354723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Thread(1,1)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7" name="Straight Arrow Connector 56"/>
            <p:cNvCxnSpPr>
              <a:stCxn id="56" idx="3"/>
            </p:cNvCxnSpPr>
            <p:nvPr/>
          </p:nvCxnSpPr>
          <p:spPr>
            <a:xfrm flipV="1">
              <a:off x="2623702" y="1447800"/>
              <a:ext cx="957698" cy="762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279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4541">
        <p:fade/>
      </p:transition>
    </mc:Choice>
    <mc:Fallback xmlns="">
      <p:transition spd="med" advTm="1645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67" y="298654"/>
            <a:ext cx="6235065" cy="438582"/>
          </a:xfrm>
        </p:spPr>
        <p:txBody>
          <a:bodyPr/>
          <a:lstStyle/>
          <a:p>
            <a:r>
              <a:rPr lang="en-US" dirty="0" smtClean="0"/>
              <a:t>Calculation of P</a:t>
            </a:r>
            <a:r>
              <a:rPr lang="en-US" baseline="-25000" dirty="0" smtClean="0"/>
              <a:t>0,0</a:t>
            </a:r>
            <a:r>
              <a:rPr lang="en-US" dirty="0" smtClean="0"/>
              <a:t> and P</a:t>
            </a:r>
            <a:r>
              <a:rPr lang="en-US" baseline="-25000" dirty="0" smtClean="0"/>
              <a:t>0,1</a:t>
            </a:r>
            <a:endParaRPr lang="en-US" baseline="-25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828800" y="537427"/>
            <a:ext cx="4114800" cy="4038600"/>
            <a:chOff x="2743200" y="76200"/>
            <a:chExt cx="4114800" cy="4038600"/>
          </a:xfrm>
        </p:grpSpPr>
        <p:sp>
          <p:nvSpPr>
            <p:cNvPr id="5" name="Rectangle 10"/>
            <p:cNvSpPr>
              <a:spLocks noChangeArrowheads="1"/>
            </p:cNvSpPr>
            <p:nvPr/>
          </p:nvSpPr>
          <p:spPr bwMode="auto">
            <a:xfrm>
              <a:off x="5486400" y="2286000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0,1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6" name="AutoShape 2"/>
            <p:cNvSpPr>
              <a:spLocks noChangeArrowheads="1"/>
            </p:cNvSpPr>
            <p:nvPr/>
          </p:nvSpPr>
          <p:spPr bwMode="auto">
            <a:xfrm>
              <a:off x="5486400" y="2743200"/>
              <a:ext cx="457200" cy="457200"/>
            </a:xfrm>
            <a:prstGeom prst="rtTriangle">
              <a:avLst/>
            </a:prstGeom>
            <a:solidFill>
              <a:srgbClr val="92D05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 rot="10800000">
              <a:off x="5486400" y="2743200"/>
              <a:ext cx="457200" cy="457200"/>
            </a:xfrm>
            <a:prstGeom prst="rt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5029200" y="2743200"/>
              <a:ext cx="457200" cy="457200"/>
            </a:xfrm>
            <a:prstGeom prst="rtTriangle">
              <a:avLst/>
            </a:prstGeom>
            <a:solidFill>
              <a:srgbClr val="92D05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 rot="10800000">
              <a:off x="5029200" y="2743200"/>
              <a:ext cx="457200" cy="457200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5029200" y="2286000"/>
              <a:ext cx="457200" cy="457200"/>
            </a:xfrm>
            <a:prstGeom prst="rtTriangle">
              <a:avLst/>
            </a:prstGeom>
            <a:solidFill>
              <a:sysClr val="window" lastClr="FFFFFF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 rot="10800000">
              <a:off x="5029200" y="2286000"/>
              <a:ext cx="457200" cy="457200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5486400" y="2286000"/>
              <a:ext cx="457200" cy="457200"/>
            </a:xfrm>
            <a:prstGeom prst="rtTriangle">
              <a:avLst/>
            </a:prstGeom>
            <a:solidFill>
              <a:sysClr val="window" lastClr="FFFFFF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 rot="10800000">
              <a:off x="5486400" y="2286000"/>
              <a:ext cx="457200" cy="457200"/>
            </a:xfrm>
            <a:prstGeom prst="rt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27432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32004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657600" y="2286000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M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0,2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2004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200400" y="2743200"/>
              <a:ext cx="457200" cy="457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M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1,1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200400" y="2286000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M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0,1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743200" y="2286000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M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0,0</a:t>
              </a: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743200" y="2743200"/>
              <a:ext cx="457200" cy="457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M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1,0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7432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114800" y="2286000"/>
              <a:ext cx="457200" cy="457200"/>
            </a:xfrm>
            <a:prstGeom prst="rect">
              <a:avLst/>
            </a:prstGeom>
            <a:solidFill>
              <a:sysClr val="window" lastClr="FFFFFF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M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0,3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36576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36576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657600" y="2743200"/>
              <a:ext cx="457200" cy="457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M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1,2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029200" y="2286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Palatino" pitchFamily="18" charset="0"/>
                </a:rPr>
                <a:t>P</a:t>
              </a:r>
              <a:r>
                <a:rPr lang="en-US" sz="1600" kern="0" baseline="-25000" dirty="0">
                  <a:solidFill>
                    <a:prstClr val="black"/>
                  </a:solidFill>
                  <a:latin typeface="Palatino" pitchFamily="18" charset="0"/>
                </a:rPr>
                <a:t>0,</a:t>
              </a:r>
              <a:r>
                <a:rPr lang="en-US" sz="1600" kern="0" baseline="-25000" dirty="0">
                  <a:solidFill>
                    <a:prstClr val="white"/>
                  </a:solidFill>
                  <a:latin typeface="Palatino" pitchFamily="18" charset="0"/>
                </a:rPr>
                <a:t>0</a:t>
              </a:r>
              <a:endParaRPr lang="en-US" sz="1600" kern="0" dirty="0">
                <a:solidFill>
                  <a:prstClr val="white"/>
                </a:solidFill>
                <a:latin typeface="Palatino" pitchFamily="18" charset="0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1148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41148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114800" y="2743200"/>
              <a:ext cx="457200" cy="457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M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1,3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5029200" y="2743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1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,0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50292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50292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5486400" y="2743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54864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54864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5943600" y="2286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943600" y="2743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6400800" y="2743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64008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6400800" y="22860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59436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59436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64008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5029200" y="1447800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3,0</a:t>
              </a: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5486400" y="1447800"/>
              <a:ext cx="457200" cy="4572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3,1</a:t>
              </a: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5943600" y="76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5486400" y="990600"/>
              <a:ext cx="457200" cy="4572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2,1</a:t>
              </a: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5486400" y="533400"/>
              <a:ext cx="457200" cy="4572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1,1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5486400" y="76200"/>
              <a:ext cx="457200" cy="4572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0,1</a:t>
              </a: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5029200" y="76200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0,0</a:t>
              </a: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5029200" y="533400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1,0</a:t>
              </a: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5029200" y="990600"/>
              <a:ext cx="45720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2,0</a:t>
              </a: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6400800" y="76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5943600" y="14478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5943600" y="990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5943600" y="533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6400800" y="14478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6400800" y="990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6400800" y="533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5486400" y="2743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P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</a:rPr>
                <a:t>1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" pitchFamily="18" charset="0"/>
                </a:rPr>
                <a:t>,1</a:t>
              </a:r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5105400" y="76200"/>
              <a:ext cx="0" cy="2286000"/>
            </a:xfrm>
            <a:prstGeom prst="line">
              <a:avLst/>
            </a:prstGeom>
            <a:noFill/>
            <a:ln w="44450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2743200" y="2362200"/>
              <a:ext cx="2362200" cy="0"/>
            </a:xfrm>
            <a:prstGeom prst="line">
              <a:avLst/>
            </a:prstGeom>
            <a:noFill/>
            <a:ln w="44450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50292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59436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64008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5486400" y="32004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6400800" y="2743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5943600" y="27432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50292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54864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64008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59436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50292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59436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64008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5486400" y="3657600"/>
              <a:ext cx="457200" cy="4572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18" charset="0"/>
              </a:endParaRPr>
            </a:p>
          </p:txBody>
        </p:sp>
        <p:sp>
          <p:nvSpPr>
            <p:cNvPr id="78" name="Line 76"/>
            <p:cNvSpPr>
              <a:spLocks noChangeShapeType="1"/>
            </p:cNvSpPr>
            <p:nvPr/>
          </p:nvSpPr>
          <p:spPr bwMode="auto">
            <a:xfrm>
              <a:off x="5638800" y="76200"/>
              <a:ext cx="0" cy="2286000"/>
            </a:xfrm>
            <a:prstGeom prst="line">
              <a:avLst/>
            </a:prstGeom>
            <a:noFill/>
            <a:ln w="44450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>
              <a:off x="2743200" y="2643923"/>
              <a:ext cx="2895600" cy="0"/>
            </a:xfrm>
            <a:prstGeom prst="line">
              <a:avLst/>
            </a:prstGeom>
            <a:noFill/>
            <a:ln w="44450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80" name="Audio 7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271227"/>
            <a:ext cx="609600" cy="60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52200" y="279146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kern="0" dirty="0" smtClean="0">
                <a:solidFill>
                  <a:prstClr val="black"/>
                </a:solidFill>
                <a:latin typeface="Palatino" pitchFamily="18" charset="0"/>
              </a:rPr>
              <a:t>P</a:t>
            </a:r>
            <a:r>
              <a:rPr lang="en-US" kern="0" baseline="-25000" dirty="0" smtClean="0">
                <a:solidFill>
                  <a:prstClr val="black"/>
                </a:solidFill>
                <a:latin typeface="Palatino" pitchFamily="18" charset="0"/>
              </a:rPr>
              <a:t>0,</a:t>
            </a:r>
            <a:r>
              <a:rPr lang="en-US" kern="0" baseline="-25000" dirty="0" smtClean="0">
                <a:solidFill>
                  <a:prstClr val="white"/>
                </a:solidFill>
                <a:latin typeface="Palatino" pitchFamily="18" charset="0"/>
              </a:rPr>
              <a:t>1</a:t>
            </a:r>
            <a:endParaRPr lang="en-US" kern="0" dirty="0">
              <a:solidFill>
                <a:prstClr val="white"/>
              </a:solidFill>
              <a:latin typeface="Palatin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86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550">
        <p:fade/>
      </p:transition>
    </mc:Choice>
    <mc:Fallback xmlns="">
      <p:transition spd="med" advTm="765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4.21</Order0>
    <Test_x0020_Field xmlns="1956f548-e1c6-4bad-9b00-9434a603b471">Slides</Test_x0020_Field>
    <Chapter xmlns="1956f548-e1c6-4bad-9b00-9434a603b471" xsi:nil="true"/>
    <Kit_x0020_Version xmlns="1956f548-e1c6-4bad-9b00-9434a603b471">Release 1.0</Kit_x0020_Version>
    <Quizzes xmlns="1956f548-e1c6-4bad-9b00-9434a603b471" xsi:nil="true"/>
    <Labs xmlns="1956f548-e1c6-4bad-9b00-9434a603b471" xsi:nil="true"/>
    <Lectures xmlns="1956f548-e1c6-4bad-9b00-9434a603b471">Final</Lecture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54948B-B4B0-400C-BAB9-4477FF3862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331E2A-D15E-4827-A0DF-EE6106673488}">
  <ds:schemaRefs>
    <ds:schemaRef ds:uri="http://purl.org/dc/dcmitype/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5DE599-F3EE-4D38-9829-B26E4BC1A1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4205</TotalTime>
  <Words>998</Words>
  <Application>Microsoft Office PowerPoint</Application>
  <PresentationFormat>Custom</PresentationFormat>
  <Paragraphs>240</Paragraphs>
  <Slides>17</Slides>
  <Notes>4</Notes>
  <HiddenSlides>0</HiddenSlides>
  <MMClips>17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Monaco</vt:lpstr>
      <vt:lpstr>Palatino</vt:lpstr>
      <vt:lpstr>Sentinel Medium</vt:lpstr>
      <vt:lpstr>Times New Roman</vt:lpstr>
      <vt:lpstr>Trebuchet MS</vt:lpstr>
      <vt:lpstr>2_Title &amp; Bullet </vt:lpstr>
      <vt:lpstr>Module 4.1 – Memory and Data Locality</vt:lpstr>
      <vt:lpstr>Objective</vt:lpstr>
      <vt:lpstr>Review: Image Blur Kernel.</vt:lpstr>
      <vt:lpstr>How about performance on a GPU</vt:lpstr>
      <vt:lpstr>Example – Matrix Multiplication</vt:lpstr>
      <vt:lpstr>A Basic Matrix Multiplication</vt:lpstr>
      <vt:lpstr>Example – Matrix Multiplication</vt:lpstr>
      <vt:lpstr>A Toy Example: Thread to P Data Mapping</vt:lpstr>
      <vt:lpstr>Calculation of P0,0 and P0,1</vt:lpstr>
      <vt:lpstr>Memory and Registers in the Von-Neumann Model</vt:lpstr>
      <vt:lpstr>Programmer View of  CUDA Memories</vt:lpstr>
      <vt:lpstr>Declaring CUDA Variables</vt:lpstr>
      <vt:lpstr>Example: Shared Memory Variable Declaration </vt:lpstr>
      <vt:lpstr>Where to Declare Variables?</vt:lpstr>
      <vt:lpstr>Shared Memory in CUDA</vt:lpstr>
      <vt:lpstr>Hardware View of CUDA Memories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04 - CUDA Memory Model and Locality</dc:title>
  <dc:creator>Cook, Colleen N</dc:creator>
  <cp:lastModifiedBy>Andrew Schuh</cp:lastModifiedBy>
  <cp:revision>73</cp:revision>
  <dcterms:created xsi:type="dcterms:W3CDTF">2013-11-15T21:49:21Z</dcterms:created>
  <dcterms:modified xsi:type="dcterms:W3CDTF">2016-04-02T21:00:25Z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true</vt:bool>
  </property>
  <property fmtid="{D5CDD505-2E9C-101B-9397-08002B2CF9AE}" pid="5" name="Evaluation Kit Module">
    <vt:bool>false</vt:bool>
  </property>
  <property fmtid="{D5CDD505-2E9C-101B-9397-08002B2CF9AE}" pid="6" name="Ready for Review">
    <vt:bool>true</vt:bool>
  </property>
</Properties>
</file>